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handoutMasterIdLst>
    <p:handoutMasterId r:id="rId56"/>
  </p:handoutMasterIdLst>
  <p:sldIdLst>
    <p:sldId id="297" r:id="rId2"/>
    <p:sldId id="296" r:id="rId3"/>
    <p:sldId id="316" r:id="rId4"/>
    <p:sldId id="348" r:id="rId5"/>
    <p:sldId id="349" r:id="rId6"/>
    <p:sldId id="350" r:id="rId7"/>
    <p:sldId id="351" r:id="rId8"/>
    <p:sldId id="352" r:id="rId9"/>
    <p:sldId id="355" r:id="rId10"/>
    <p:sldId id="304" r:id="rId11"/>
    <p:sldId id="305" r:id="rId12"/>
    <p:sldId id="317" r:id="rId13"/>
    <p:sldId id="318" r:id="rId14"/>
    <p:sldId id="319" r:id="rId15"/>
    <p:sldId id="320" r:id="rId16"/>
    <p:sldId id="321" r:id="rId17"/>
    <p:sldId id="306" r:id="rId18"/>
    <p:sldId id="322" r:id="rId19"/>
    <p:sldId id="275" r:id="rId20"/>
    <p:sldId id="323" r:id="rId21"/>
    <p:sldId id="324" r:id="rId22"/>
    <p:sldId id="326" r:id="rId23"/>
    <p:sldId id="357" r:id="rId24"/>
    <p:sldId id="358" r:id="rId25"/>
    <p:sldId id="359" r:id="rId26"/>
    <p:sldId id="360" r:id="rId27"/>
    <p:sldId id="361" r:id="rId28"/>
    <p:sldId id="356" r:id="rId29"/>
    <p:sldId id="365" r:id="rId30"/>
    <p:sldId id="334" r:id="rId31"/>
    <p:sldId id="335" r:id="rId32"/>
    <p:sldId id="362" r:id="rId33"/>
    <p:sldId id="363" r:id="rId34"/>
    <p:sldId id="339" r:id="rId35"/>
    <p:sldId id="340" r:id="rId36"/>
    <p:sldId id="345" r:id="rId37"/>
    <p:sldId id="346" r:id="rId38"/>
    <p:sldId id="341" r:id="rId39"/>
    <p:sldId id="343" r:id="rId40"/>
    <p:sldId id="366" r:id="rId41"/>
    <p:sldId id="367" r:id="rId42"/>
    <p:sldId id="368" r:id="rId43"/>
    <p:sldId id="370" r:id="rId44"/>
    <p:sldId id="373" r:id="rId45"/>
    <p:sldId id="375" r:id="rId46"/>
    <p:sldId id="371" r:id="rId47"/>
    <p:sldId id="372" r:id="rId48"/>
    <p:sldId id="314" r:id="rId49"/>
    <p:sldId id="331" r:id="rId50"/>
    <p:sldId id="344" r:id="rId51"/>
    <p:sldId id="292" r:id="rId52"/>
    <p:sldId id="347" r:id="rId53"/>
    <p:sldId id="293"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9F4"/>
    <a:srgbClr val="E3EBF5"/>
    <a:srgbClr val="C2D3E8"/>
    <a:srgbClr val="F0F5FA"/>
    <a:srgbClr val="E9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4" autoAdjust="0"/>
    <p:restoredTop sz="94686"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250" y="0"/>
    </p:cViewPr>
  </p:outlineViewPr>
  <p:notesTextViewPr>
    <p:cViewPr>
      <p:scale>
        <a:sx n="100" d="100"/>
        <a:sy n="100" d="100"/>
      </p:scale>
      <p:origin x="0" y="0"/>
    </p:cViewPr>
  </p:notesTextViewPr>
  <p:sorterViewPr>
    <p:cViewPr>
      <p:scale>
        <a:sx n="66" d="100"/>
        <a:sy n="66" d="100"/>
      </p:scale>
      <p:origin x="0" y="3480"/>
    </p:cViewPr>
  </p:sorterViewPr>
  <p:notesViewPr>
    <p:cSldViewPr>
      <p:cViewPr varScale="1">
        <p:scale>
          <a:sx n="64" d="100"/>
          <a:sy n="64" d="100"/>
        </p:scale>
        <p:origin x="-309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260E7B-DF55-4631-BACD-FA9DF62554DF}" type="datetimeFigureOut">
              <a:rPr lang="ru-RU" smtClean="0"/>
              <a:pPr/>
              <a:t>11.07.2019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8A69DB-007C-439D-B5D0-0350EC4C0419}" type="slidenum">
              <a:rPr lang="ru-RU" smtClean="0"/>
              <a:pPr/>
              <a:t>‹#›</a:t>
            </a:fld>
            <a:endParaRPr lang="ru-RU"/>
          </a:p>
        </p:txBody>
      </p:sp>
    </p:spTree>
    <p:extLst>
      <p:ext uri="{BB962C8B-B14F-4D97-AF65-F5344CB8AC3E}">
        <p14:creationId xmlns:p14="http://schemas.microsoft.com/office/powerpoint/2010/main" val="33483040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FEDC4-5737-4897-B1E1-228F513E23EB}" type="datetimeFigureOut">
              <a:rPr lang="ru-RU" smtClean="0"/>
              <a:pPr/>
              <a:t>11.07.2019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65C49-B64D-48FE-8000-7A6E975C4058}" type="slidenum">
              <a:rPr lang="ru-RU" smtClean="0"/>
              <a:pPr/>
              <a:t>‹#›</a:t>
            </a:fld>
            <a:endParaRPr lang="ru-RU"/>
          </a:p>
        </p:txBody>
      </p:sp>
    </p:spTree>
    <p:extLst>
      <p:ext uri="{BB962C8B-B14F-4D97-AF65-F5344CB8AC3E}">
        <p14:creationId xmlns:p14="http://schemas.microsoft.com/office/powerpoint/2010/main" val="2910672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3165C49-B64D-48FE-8000-7A6E975C4058}"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20</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21</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23</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24</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25</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26</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28</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Образ слайда 1"/>
          <p:cNvSpPr>
            <a:spLocks noGrp="1" noRot="1" noChangeAspect="1"/>
          </p:cNvSpPr>
          <p:nvPr>
            <p:ph type="sldImg"/>
          </p:nvPr>
        </p:nvSpPr>
        <p:spPr bwMode="auto">
          <a:noFill/>
          <a:ln>
            <a:solidFill>
              <a:srgbClr val="000000"/>
            </a:solidFill>
            <a:miter lim="800000"/>
            <a:headEnd/>
            <a:tailEnd/>
          </a:ln>
        </p:spPr>
      </p:sp>
      <p:sp>
        <p:nvSpPr>
          <p:cNvPr id="4915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4915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BC83EA-33C2-4646-A68B-46E331806F0B}" type="slidenum">
              <a:rPr lang="ru-RU"/>
              <a:pPr fontAlgn="base">
                <a:spcBef>
                  <a:spcPct val="0"/>
                </a:spcBef>
                <a:spcAft>
                  <a:spcPct val="0"/>
                </a:spcAft>
              </a:pPr>
              <a:t>29</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30</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31</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33</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34</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35</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36</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37</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38</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39</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bwMode="auto">
          <a:noFill/>
          <a:ln>
            <a:solidFill>
              <a:srgbClr val="000000"/>
            </a:solidFill>
            <a:miter lim="800000"/>
            <a:headEnd/>
            <a:tailEnd/>
          </a:ln>
        </p:spPr>
      </p:sp>
      <p:sp>
        <p:nvSpPr>
          <p:cNvPr id="7577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757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203F8A-F5CF-4B13-BC7F-2790D4DBACC0}" type="slidenum">
              <a:rPr lang="ru-RU"/>
              <a:pPr fontAlgn="base">
                <a:spcBef>
                  <a:spcPct val="0"/>
                </a:spcBef>
                <a:spcAft>
                  <a:spcPct val="0"/>
                </a:spcAft>
              </a:pPr>
              <a:t>40</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Образ слайда 1"/>
          <p:cNvSpPr>
            <a:spLocks noGrp="1" noRot="1" noChangeAspect="1"/>
          </p:cNvSpPr>
          <p:nvPr>
            <p:ph type="sldImg"/>
          </p:nvPr>
        </p:nvSpPr>
        <p:spPr bwMode="auto">
          <a:noFill/>
          <a:ln>
            <a:solidFill>
              <a:srgbClr val="000000"/>
            </a:solidFill>
            <a:miter lim="800000"/>
            <a:headEnd/>
            <a:tailEnd/>
          </a:ln>
        </p:spPr>
      </p:sp>
      <p:sp>
        <p:nvSpPr>
          <p:cNvPr id="778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778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97CF19-06EB-47E9-83F8-A20944C31698}" type="slidenum">
              <a:rPr lang="ru-RU"/>
              <a:pPr fontAlgn="base">
                <a:spcBef>
                  <a:spcPct val="0"/>
                </a:spcBef>
                <a:spcAft>
                  <a:spcPct val="0"/>
                </a:spcAft>
              </a:pPr>
              <a:t>41</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Образ слайда 1"/>
          <p:cNvSpPr>
            <a:spLocks noGrp="1" noRot="1" noChangeAspect="1"/>
          </p:cNvSpPr>
          <p:nvPr>
            <p:ph type="sldImg"/>
          </p:nvPr>
        </p:nvSpPr>
        <p:spPr bwMode="auto">
          <a:noFill/>
          <a:ln>
            <a:solidFill>
              <a:srgbClr val="000000"/>
            </a:solidFill>
            <a:miter lim="800000"/>
            <a:headEnd/>
            <a:tailEnd/>
          </a:ln>
        </p:spPr>
      </p:sp>
      <p:sp>
        <p:nvSpPr>
          <p:cNvPr id="7987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798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EC030F-37BF-4246-8A91-1C90235D60CF}" type="slidenum">
              <a:rPr lang="ru-RU"/>
              <a:pPr fontAlgn="base">
                <a:spcBef>
                  <a:spcPct val="0"/>
                </a:spcBef>
                <a:spcAft>
                  <a:spcPct val="0"/>
                </a:spcAft>
              </a:pPr>
              <a:t>42</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Образ слайда 1"/>
          <p:cNvSpPr>
            <a:spLocks noGrp="1" noRot="1" noChangeAspect="1"/>
          </p:cNvSpPr>
          <p:nvPr>
            <p:ph type="sldImg"/>
          </p:nvPr>
        </p:nvSpPr>
        <p:spPr bwMode="auto">
          <a:noFill/>
          <a:ln>
            <a:solidFill>
              <a:srgbClr val="000000"/>
            </a:solidFill>
            <a:miter lim="800000"/>
            <a:headEnd/>
            <a:tailEnd/>
          </a:ln>
        </p:spPr>
      </p:sp>
      <p:sp>
        <p:nvSpPr>
          <p:cNvPr id="83970"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8397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593C38-86F7-479C-9C1D-1EE3E71D41BB}" type="slidenum">
              <a:rPr lang="ru-RU"/>
              <a:pPr fontAlgn="base">
                <a:spcBef>
                  <a:spcPct val="0"/>
                </a:spcBef>
                <a:spcAft>
                  <a:spcPct val="0"/>
                </a:spcAft>
              </a:pPr>
              <a:t>43</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44</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45</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Образ слайда 1"/>
          <p:cNvSpPr>
            <a:spLocks noGrp="1" noRot="1" noChangeAspect="1"/>
          </p:cNvSpPr>
          <p:nvPr>
            <p:ph type="sldImg"/>
          </p:nvPr>
        </p:nvSpPr>
        <p:spPr bwMode="auto">
          <a:noFill/>
          <a:ln>
            <a:solidFill>
              <a:srgbClr val="000000"/>
            </a:solidFill>
            <a:miter lim="800000"/>
            <a:headEnd/>
            <a:tailEnd/>
          </a:ln>
        </p:spPr>
      </p:sp>
      <p:sp>
        <p:nvSpPr>
          <p:cNvPr id="8601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8601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8F98CE-2B78-4112-BE09-EA10CCB11CFB}" type="slidenum">
              <a:rPr lang="ru-RU"/>
              <a:pPr fontAlgn="base">
                <a:spcBef>
                  <a:spcPct val="0"/>
                </a:spcBef>
                <a:spcAft>
                  <a:spcPct val="0"/>
                </a:spcAft>
              </a:pPr>
              <a:t>46</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Образ слайда 1"/>
          <p:cNvSpPr>
            <a:spLocks noGrp="1" noRot="1" noChangeAspect="1"/>
          </p:cNvSpPr>
          <p:nvPr>
            <p:ph type="sldImg"/>
          </p:nvPr>
        </p:nvSpPr>
        <p:spPr bwMode="auto">
          <a:noFill/>
          <a:ln>
            <a:solidFill>
              <a:srgbClr val="000000"/>
            </a:solidFill>
            <a:miter lim="800000"/>
            <a:headEnd/>
            <a:tailEnd/>
          </a:ln>
        </p:spPr>
      </p:sp>
      <p:sp>
        <p:nvSpPr>
          <p:cNvPr id="8806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8806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8D8693-F637-4F0F-ADF9-48FF8CD9BEDD}" type="slidenum">
              <a:rPr lang="ru-RU"/>
              <a:pPr fontAlgn="base">
                <a:spcBef>
                  <a:spcPct val="0"/>
                </a:spcBef>
                <a:spcAft>
                  <a:spcPct val="0"/>
                </a:spcAft>
              </a:pPr>
              <a:t>47</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49</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51</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52</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7</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8</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3165C49-B64D-48FE-8000-7A6E975C4058}"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FB9C443-AF2B-4A67-92D1-564443F3F376}" type="datetime1">
              <a:rPr lang="ru-RU" smtClean="0"/>
              <a:pPr/>
              <a:t>11.07.2019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sz="1600">
                <a:solidFill>
                  <a:schemeClr val="tx1"/>
                </a:solidFill>
                <a:latin typeface="Arial" pitchFamily="34" charset="0"/>
                <a:cs typeface="Arial" pitchFamily="34" charset="0"/>
              </a:defRPr>
            </a:lvl1p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47F94D2-7853-46DC-85F1-2BB8C3A5CBEB}" type="datetime1">
              <a:rPr lang="ru-RU" smtClean="0"/>
              <a:pPr/>
              <a:t>11.07.2019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1B60665-256A-4824-BAF2-B871BB59A11A}" type="datetime1">
              <a:rPr lang="ru-RU" smtClean="0"/>
              <a:pPr/>
              <a:t>11.07.2019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CAF5ED0-4590-468C-80C0-5EBCFE900F30}" type="datetime1">
              <a:rPr lang="ru-RU" smtClean="0"/>
              <a:pPr/>
              <a:t>11.07.2019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lvl1pPr>
              <a:defRPr sz="1600" b="1">
                <a:solidFill>
                  <a:schemeClr val="tx1"/>
                </a:solidFill>
                <a:latin typeface="Arial" pitchFamily="34" charset="0"/>
                <a:cs typeface="Arial" pitchFamily="34" charset="0"/>
              </a:defRPr>
            </a:lvl1p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0FB1CF8-4DAD-4B91-840B-DA3453FB355E}" type="datetime1">
              <a:rPr lang="ru-RU" smtClean="0"/>
              <a:pPr/>
              <a:t>11.07.2019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90849BC-D944-4415-852B-C703AB7C84BF}" type="datetime1">
              <a:rPr lang="ru-RU" smtClean="0"/>
              <a:pPr/>
              <a:t>11.07.2019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0E7AED1-4BB3-4475-96A6-38D05384B37B}" type="datetime1">
              <a:rPr lang="ru-RU" smtClean="0"/>
              <a:pPr/>
              <a:t>11.07.2019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E3E4A82-12F9-45B0-A386-8B672966A3FA}" type="datetime1">
              <a:rPr lang="ru-RU" smtClean="0"/>
              <a:pPr/>
              <a:t>11.07.2019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lvl1pPr>
              <a:defRPr sz="1400">
                <a:solidFill>
                  <a:schemeClr val="tx1"/>
                </a:solidFill>
                <a:latin typeface="Arial" pitchFamily="34" charset="0"/>
                <a:cs typeface="Arial" pitchFamily="34" charset="0"/>
              </a:defRPr>
            </a:lvl1p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FB1052F-0435-4025-AE98-EB0233A76CAF}" type="datetime1">
              <a:rPr lang="ru-RU" smtClean="0"/>
              <a:pPr/>
              <a:t>11.07.2019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2F44BE9-4E00-414B-B192-FE464ABC80BF}" type="datetime1">
              <a:rPr lang="ru-RU" smtClean="0"/>
              <a:pPr/>
              <a:t>11.07.2019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DA4F2FB-8BC9-4AC3-A819-0E613770FB73}" type="datetime1">
              <a:rPr lang="ru-RU" smtClean="0"/>
              <a:pPr/>
              <a:t>11.07.2019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D1F17F-17E1-4052-838A-0CE19DCD4587}" type="datetime1">
              <a:rPr lang="ru-RU" smtClean="0"/>
              <a:pPr/>
              <a:t>11.07.2019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0" y="1309144"/>
            <a:ext cx="9144000" cy="1938992"/>
          </a:xfrm>
          <a:prstGeom prst="rect">
            <a:avLst/>
          </a:prstGeom>
          <a:noFill/>
          <a:ln>
            <a:noFill/>
          </a:ln>
        </p:spPr>
        <p:style>
          <a:lnRef idx="0">
            <a:scrgbClr r="0" g="0" b="0"/>
          </a:lnRef>
          <a:fillRef idx="1002">
            <a:schemeClr val="dk2"/>
          </a:fillRef>
          <a:effectRef idx="0">
            <a:scrgbClr r="0" g="0" b="0"/>
          </a:effectRef>
          <a:fontRef idx="major"/>
        </p:style>
        <p:txBody>
          <a:bodyPr wrap="square">
            <a:spAutoFit/>
          </a:bodyPr>
          <a:lstStyle/>
          <a:p>
            <a:pPr algn="ctr"/>
            <a:r>
              <a:rPr lang="en-US" sz="6000" b="1" dirty="0">
                <a:ln w="19050">
                  <a:solidFill>
                    <a:schemeClr val="tx1"/>
                  </a:solidFill>
                </a:ln>
                <a:solidFill>
                  <a:schemeClr val="tx2">
                    <a:lumMod val="75000"/>
                  </a:schemeClr>
                </a:solidFill>
                <a:latin typeface="Monotype Corsiva" pitchFamily="66" charset="0"/>
              </a:rPr>
              <a:t>Cryptanalysis of some stream ciphers</a:t>
            </a:r>
            <a:endParaRPr lang="ru-RU" sz="6000" dirty="0">
              <a:ln w="19050">
                <a:solidFill>
                  <a:schemeClr val="tx1"/>
                </a:solidFill>
              </a:ln>
              <a:solidFill>
                <a:schemeClr val="tx2">
                  <a:lumMod val="75000"/>
                </a:schemeClr>
              </a:solidFill>
              <a:latin typeface="Monotype Corsiva" pitchFamily="66" charset="0"/>
            </a:endParaRPr>
          </a:p>
        </p:txBody>
      </p:sp>
      <p:sp>
        <p:nvSpPr>
          <p:cNvPr id="10" name="Содержимое 2"/>
          <p:cNvSpPr txBox="1">
            <a:spLocks/>
          </p:cNvSpPr>
          <p:nvPr/>
        </p:nvSpPr>
        <p:spPr>
          <a:xfrm>
            <a:off x="2742139" y="3861048"/>
            <a:ext cx="3929058" cy="857256"/>
          </a:xfrm>
          <a:prstGeom prst="rect">
            <a:avLst/>
          </a:prstGeom>
          <a:noFill/>
          <a:ln>
            <a:noFill/>
          </a:ln>
        </p:spPr>
        <p:txBody>
          <a:bodyPr vert="horz" lIns="91440" tIns="45720" rIns="91440" bIns="45720" rtlCol="0">
            <a:noAutofit/>
            <a:scene3d>
              <a:camera prst="orthographicFront">
                <a:rot lat="0" lon="0" rev="0"/>
              </a:camera>
              <a:lightRig rig="contrasting" dir="t">
                <a:rot lat="0" lon="0" rev="4500000"/>
              </a:lightRig>
            </a:scene3d>
            <a:sp3d extrusionH="57150" contourW="6350" prstMaterial="metal">
              <a:bevelT w="127000" h="31750" prst="convex"/>
              <a:contourClr>
                <a:schemeClr val="accent1">
                  <a:shade val="75000"/>
                </a:schemeClr>
              </a:contourClr>
            </a:sp3d>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1" i="0" u="none" strike="noStrike" kern="1200" cap="all"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n-lt"/>
              <a:ea typeface="+mn-ea"/>
              <a:cs typeface="+mn-cs"/>
            </a:endParaRPr>
          </a:p>
        </p:txBody>
      </p:sp>
      <p:sp>
        <p:nvSpPr>
          <p:cNvPr id="11" name="Прямоугольник 10"/>
          <p:cNvSpPr/>
          <p:nvPr/>
        </p:nvSpPr>
        <p:spPr>
          <a:xfrm>
            <a:off x="1" y="3507105"/>
            <a:ext cx="9143999" cy="707886"/>
          </a:xfrm>
          <a:prstGeom prst="rect">
            <a:avLst/>
          </a:prstGeom>
          <a:ln>
            <a:noFill/>
          </a:ln>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a:r>
              <a:rPr lang="en-US" sz="2000" b="1" dirty="0" err="1" smtClean="0">
                <a:ln w="0">
                  <a:solidFill>
                    <a:schemeClr val="tx1"/>
                  </a:solidFill>
                </a:ln>
                <a:solidFill>
                  <a:schemeClr val="tx2">
                    <a:lumMod val="75000"/>
                  </a:schemeClr>
                </a:solidFill>
                <a:effectLst>
                  <a:reflection blurRad="12700" stA="50000" endPos="50000" dist="5000" dir="5400000" sy="-100000" rotWithShape="0"/>
                </a:effectLst>
              </a:rPr>
              <a:t>Nadeghda</a:t>
            </a:r>
            <a:r>
              <a:rPr lang="en-US" sz="2000" b="1" dirty="0" smtClean="0">
                <a:ln w="0">
                  <a:solidFill>
                    <a:schemeClr val="tx1"/>
                  </a:solidFill>
                </a:ln>
                <a:solidFill>
                  <a:schemeClr val="tx2">
                    <a:lumMod val="75000"/>
                  </a:schemeClr>
                </a:solidFill>
                <a:effectLst>
                  <a:reflection blurRad="12700" stA="50000" endPos="50000" dist="5000" dir="5400000" sy="-100000" rotWithShape="0"/>
                </a:effectLst>
              </a:rPr>
              <a:t> </a:t>
            </a:r>
            <a:r>
              <a:rPr lang="en-US" sz="2000" b="1" dirty="0" err="1" smtClean="0">
                <a:ln w="0">
                  <a:solidFill>
                    <a:schemeClr val="tx1"/>
                  </a:solidFill>
                </a:ln>
                <a:solidFill>
                  <a:schemeClr val="tx2">
                    <a:lumMod val="75000"/>
                  </a:schemeClr>
                </a:solidFill>
                <a:effectLst>
                  <a:reflection blurRad="12700" stA="50000" endPos="50000" dist="5000" dir="5400000" sy="-100000" rotWithShape="0"/>
                </a:effectLst>
              </a:rPr>
              <a:t>Malyutina</a:t>
            </a:r>
            <a:r>
              <a:rPr lang="en-US" sz="2000" b="1" dirty="0" smtClean="0">
                <a:ln w="0">
                  <a:solidFill>
                    <a:schemeClr val="tx1"/>
                  </a:solidFill>
                </a:ln>
                <a:solidFill>
                  <a:schemeClr val="tx2">
                    <a:lumMod val="75000"/>
                  </a:schemeClr>
                </a:solidFill>
                <a:effectLst>
                  <a:reflection blurRad="12700" stA="50000" endPos="50000" dist="5000" dir="5400000" sy="-100000" rotWithShape="0"/>
                </a:effectLst>
              </a:rPr>
              <a:t> with Victor </a:t>
            </a:r>
            <a:r>
              <a:rPr lang="en-US" sz="2000" b="1" dirty="0" err="1" smtClean="0">
                <a:ln w="0">
                  <a:solidFill>
                    <a:schemeClr val="tx1"/>
                  </a:solidFill>
                </a:ln>
                <a:solidFill>
                  <a:schemeClr val="tx2">
                    <a:lumMod val="75000"/>
                  </a:schemeClr>
                </a:solidFill>
                <a:effectLst>
                  <a:reflection blurRad="12700" stA="50000" endPos="50000" dist="5000" dir="5400000" sy="-100000" rotWithShape="0"/>
                </a:effectLst>
              </a:rPr>
              <a:t>Shcherbacov</a:t>
            </a:r>
            <a:endParaRPr lang="ru-RU" sz="2000" b="1" dirty="0" smtClean="0">
              <a:ln w="0">
                <a:solidFill>
                  <a:schemeClr val="tx1"/>
                </a:solidFill>
              </a:ln>
              <a:solidFill>
                <a:schemeClr val="tx2">
                  <a:lumMod val="75000"/>
                </a:schemeClr>
              </a:solidFill>
              <a:effectLst>
                <a:reflection blurRad="12700" stA="50000" endPos="50000" dist="5000" dir="5400000" sy="-100000" rotWithShape="0"/>
              </a:effectLst>
            </a:endParaRPr>
          </a:p>
          <a:p>
            <a:pPr algn="ctr"/>
            <a:endParaRPr lang="ru-RU" sz="2000" b="1" i="1" cap="all" dirty="0">
              <a:ln w="0">
                <a:solidFill>
                  <a:schemeClr val="tx1"/>
                </a:solidFill>
              </a:ln>
              <a:solidFill>
                <a:schemeClr val="tx2">
                  <a:lumMod val="75000"/>
                </a:schemeClr>
              </a:solidFill>
              <a:effectLst>
                <a:reflection blurRad="12700" stA="50000" endPos="50000" dist="5000" dir="5400000" sy="-100000" rotWithShape="0"/>
              </a:effectLst>
            </a:endParaRPr>
          </a:p>
        </p:txBody>
      </p:sp>
      <p:sp>
        <p:nvSpPr>
          <p:cNvPr id="5" name="Прямоугольник 4"/>
          <p:cNvSpPr/>
          <p:nvPr/>
        </p:nvSpPr>
        <p:spPr>
          <a:xfrm>
            <a:off x="71422" y="5517232"/>
            <a:ext cx="9001156" cy="954107"/>
          </a:xfrm>
          <a:prstGeom prst="rect">
            <a:avLst/>
          </a:prstGeom>
        </p:spPr>
        <p:txBody>
          <a:bodyPr wrap="square">
            <a:spAutoFit/>
          </a:bodyPr>
          <a:lstStyle/>
          <a:p>
            <a:pPr algn="ctr"/>
            <a:r>
              <a:rPr lang="en-US" sz="2800" dirty="0">
                <a:ln>
                  <a:solidFill>
                    <a:sysClr val="windowText" lastClr="000000"/>
                  </a:solidFill>
                </a:ln>
                <a:solidFill>
                  <a:schemeClr val="tx2">
                    <a:lumMod val="75000"/>
                  </a:schemeClr>
                </a:solidFill>
                <a:latin typeface="Monotype Corsiva" pitchFamily="66" charset="0"/>
              </a:rPr>
              <a:t> July </a:t>
            </a:r>
            <a:r>
              <a:rPr lang="en-US" sz="2800" dirty="0" smtClean="0">
                <a:ln>
                  <a:solidFill>
                    <a:sysClr val="windowText" lastClr="000000"/>
                  </a:solidFill>
                </a:ln>
                <a:solidFill>
                  <a:schemeClr val="tx2">
                    <a:lumMod val="75000"/>
                  </a:schemeClr>
                </a:solidFill>
                <a:latin typeface="Monotype Corsiva" pitchFamily="66" charset="0"/>
              </a:rPr>
              <a:t>12, </a:t>
            </a:r>
            <a:r>
              <a:rPr lang="en-US" sz="2800" dirty="0">
                <a:ln>
                  <a:solidFill>
                    <a:sysClr val="windowText" lastClr="000000"/>
                  </a:solidFill>
                </a:ln>
                <a:solidFill>
                  <a:schemeClr val="tx2">
                    <a:lumMod val="75000"/>
                  </a:schemeClr>
                </a:solidFill>
                <a:latin typeface="Monotype Corsiva" pitchFamily="66" charset="0"/>
              </a:rPr>
              <a:t>2019</a:t>
            </a:r>
            <a:br>
              <a:rPr lang="en-US" sz="2800" dirty="0">
                <a:ln>
                  <a:solidFill>
                    <a:sysClr val="windowText" lastClr="000000"/>
                  </a:solidFill>
                </a:ln>
                <a:solidFill>
                  <a:schemeClr val="tx2">
                    <a:lumMod val="75000"/>
                  </a:schemeClr>
                </a:solidFill>
                <a:latin typeface="Monotype Corsiva" pitchFamily="66" charset="0"/>
              </a:rPr>
            </a:br>
            <a:r>
              <a:rPr lang="en-US" sz="2800" dirty="0">
                <a:ln>
                  <a:solidFill>
                    <a:sysClr val="windowText" lastClr="000000"/>
                  </a:solidFill>
                </a:ln>
                <a:solidFill>
                  <a:schemeClr val="tx2">
                    <a:lumMod val="75000"/>
                  </a:schemeClr>
                </a:solidFill>
                <a:latin typeface="Monotype Corsiva" pitchFamily="66" charset="0"/>
              </a:rPr>
              <a:t>Budapest University of Technology and Economics, Hungary</a:t>
            </a:r>
          </a:p>
        </p:txBody>
      </p:sp>
      <p:sp>
        <p:nvSpPr>
          <p:cNvPr id="2" name="Прямоугольник 1"/>
          <p:cNvSpPr/>
          <p:nvPr/>
        </p:nvSpPr>
        <p:spPr>
          <a:xfrm>
            <a:off x="0" y="4472910"/>
            <a:ext cx="9242818" cy="954107"/>
          </a:xfrm>
          <a:prstGeom prst="rect">
            <a:avLst/>
          </a:prstGeom>
        </p:spPr>
        <p:txBody>
          <a:bodyPr wrap="square">
            <a:spAutoFit/>
          </a:bodyPr>
          <a:lstStyle/>
          <a:p>
            <a:pPr algn="ctr"/>
            <a:r>
              <a:rPr lang="en-US" sz="2800" dirty="0" err="1" smtClean="0">
                <a:ln>
                  <a:solidFill>
                    <a:schemeClr val="tx2">
                      <a:lumMod val="75000"/>
                    </a:schemeClr>
                  </a:solidFill>
                </a:ln>
                <a:solidFill>
                  <a:schemeClr val="accent1">
                    <a:lumMod val="75000"/>
                  </a:schemeClr>
                </a:solidFill>
                <a:latin typeface="Monotype Corsiva" pitchFamily="66" charset="0"/>
              </a:rPr>
              <a:t>Dimitrie</a:t>
            </a:r>
            <a:r>
              <a:rPr lang="en-US" sz="2800" dirty="0">
                <a:ln>
                  <a:solidFill>
                    <a:schemeClr val="tx2">
                      <a:lumMod val="75000"/>
                    </a:schemeClr>
                  </a:solidFill>
                </a:ln>
                <a:solidFill>
                  <a:schemeClr val="accent1">
                    <a:lumMod val="75000"/>
                  </a:schemeClr>
                </a:solidFill>
                <a:latin typeface="Monotype Corsiva" pitchFamily="66" charset="0"/>
              </a:rPr>
              <a:t> </a:t>
            </a:r>
            <a:r>
              <a:rPr lang="en-US" sz="2800" dirty="0" err="1" smtClean="0">
                <a:ln>
                  <a:solidFill>
                    <a:schemeClr val="tx2">
                      <a:lumMod val="75000"/>
                    </a:schemeClr>
                  </a:solidFill>
                </a:ln>
                <a:solidFill>
                  <a:schemeClr val="accent1">
                    <a:lumMod val="75000"/>
                  </a:schemeClr>
                </a:solidFill>
                <a:latin typeface="Monotype Corsiva" pitchFamily="66" charset="0"/>
              </a:rPr>
              <a:t>Cantemir</a:t>
            </a:r>
            <a:r>
              <a:rPr lang="en-US" sz="2800" dirty="0" smtClean="0">
                <a:ln>
                  <a:solidFill>
                    <a:schemeClr val="tx2">
                      <a:lumMod val="75000"/>
                    </a:schemeClr>
                  </a:solidFill>
                </a:ln>
                <a:solidFill>
                  <a:schemeClr val="accent1">
                    <a:lumMod val="75000"/>
                  </a:schemeClr>
                </a:solidFill>
                <a:latin typeface="Monotype Corsiva" pitchFamily="66" charset="0"/>
              </a:rPr>
              <a:t> State University and </a:t>
            </a:r>
          </a:p>
          <a:p>
            <a:pPr algn="ctr"/>
            <a:r>
              <a:rPr lang="en-US" sz="2800" dirty="0" smtClean="0">
                <a:ln>
                  <a:solidFill>
                    <a:schemeClr val="tx2">
                      <a:lumMod val="75000"/>
                    </a:schemeClr>
                  </a:solidFill>
                </a:ln>
                <a:solidFill>
                  <a:schemeClr val="accent1">
                    <a:lumMod val="75000"/>
                  </a:schemeClr>
                </a:solidFill>
                <a:latin typeface="Monotype Corsiva" pitchFamily="66" charset="0"/>
              </a:rPr>
              <a:t>Institute of Mathematics </a:t>
            </a:r>
            <a:r>
              <a:rPr lang="en-US" sz="2800" dirty="0">
                <a:ln>
                  <a:solidFill>
                    <a:schemeClr val="tx2">
                      <a:lumMod val="75000"/>
                    </a:schemeClr>
                  </a:solidFill>
                </a:ln>
                <a:solidFill>
                  <a:schemeClr val="accent1">
                    <a:lumMod val="75000"/>
                  </a:schemeClr>
                </a:solidFill>
                <a:latin typeface="Monotype Corsiva" pitchFamily="66" charset="0"/>
              </a:rPr>
              <a:t>and </a:t>
            </a:r>
            <a:r>
              <a:rPr lang="en-US" sz="2800" dirty="0" smtClean="0">
                <a:ln>
                  <a:solidFill>
                    <a:schemeClr val="tx2">
                      <a:lumMod val="75000"/>
                    </a:schemeClr>
                  </a:solidFill>
                </a:ln>
                <a:solidFill>
                  <a:schemeClr val="accent1">
                    <a:lumMod val="75000"/>
                  </a:schemeClr>
                </a:solidFill>
                <a:latin typeface="Monotype Corsiva" pitchFamily="66" charset="0"/>
              </a:rPr>
              <a:t>Computer Science </a:t>
            </a:r>
            <a:endParaRPr lang="en-US" sz="2800" dirty="0">
              <a:ln>
                <a:solidFill>
                  <a:schemeClr val="tx2">
                    <a:lumMod val="75000"/>
                  </a:schemeClr>
                </a:solidFill>
              </a:ln>
              <a:solidFill>
                <a:schemeClr val="accent1">
                  <a:lumMod val="75000"/>
                </a:schemeClr>
              </a:solidFill>
              <a:latin typeface="Monotype Corsiva" pitchFamily="66" charset="0"/>
            </a:endParaRPr>
          </a:p>
        </p:txBody>
      </p:sp>
    </p:spTree>
  </p:cSld>
  <p:clrMapOvr>
    <a:masterClrMapping/>
  </p:clrMapOvr>
  <p:transition spd="slow">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1214446"/>
          </a:xfrm>
        </p:spPr>
        <p:txBody>
          <a:bodyPr>
            <a:normAutofit fontScale="90000"/>
          </a:bodyPr>
          <a:lstStyle/>
          <a:p>
            <a:pPr marL="542925" algn="l" fontAlgn="base">
              <a:spcAft>
                <a:spcPct val="0"/>
              </a:spcAft>
            </a:pPr>
            <a:r>
              <a:rPr lang="en-US" sz="3600" b="1" dirty="0" smtClean="0">
                <a:ln>
                  <a:solidFill>
                    <a:schemeClr val="tx2">
                      <a:lumMod val="50000"/>
                    </a:schemeClr>
                  </a:solidFill>
                </a:ln>
                <a:solidFill>
                  <a:schemeClr val="tx2">
                    <a:lumMod val="75000"/>
                  </a:schemeClr>
                </a:solidFill>
                <a:latin typeface="Monotype Corsiva" pitchFamily="66" charset="0"/>
              </a:rPr>
              <a:t>Chosen </a:t>
            </a:r>
            <a:r>
              <a:rPr lang="en-US" sz="3600" b="1" dirty="0">
                <a:ln>
                  <a:solidFill>
                    <a:schemeClr val="tx2">
                      <a:lumMod val="50000"/>
                    </a:schemeClr>
                  </a:solidFill>
                </a:ln>
                <a:solidFill>
                  <a:schemeClr val="tx2">
                    <a:lumMod val="75000"/>
                  </a:schemeClr>
                </a:solidFill>
                <a:latin typeface="Monotype Corsiva" pitchFamily="66" charset="0"/>
              </a:rPr>
              <a:t>ciphertext attack </a:t>
            </a:r>
            <a:r>
              <a:rPr lang="en-US" sz="4800" dirty="0">
                <a:ln>
                  <a:solidFill>
                    <a:schemeClr val="tx2">
                      <a:lumMod val="50000"/>
                    </a:schemeClr>
                  </a:solidFill>
                </a:ln>
                <a:solidFill>
                  <a:schemeClr val="tx2">
                    <a:lumMod val="75000"/>
                  </a:schemeClr>
                </a:solidFill>
                <a:latin typeface="Monotype Corsiva" pitchFamily="66" charset="0"/>
                <a:cs typeface="Arial" pitchFamily="34" charset="0"/>
              </a:rPr>
              <a:t/>
            </a:r>
            <a:br>
              <a:rPr lang="en-US" sz="4800" dirty="0">
                <a:ln>
                  <a:solidFill>
                    <a:schemeClr val="tx2">
                      <a:lumMod val="50000"/>
                    </a:schemeClr>
                  </a:solidFill>
                </a:ln>
                <a:solidFill>
                  <a:schemeClr val="tx2">
                    <a:lumMod val="75000"/>
                  </a:schemeClr>
                </a:solidFill>
                <a:latin typeface="Monotype Corsiva" pitchFamily="66" charset="0"/>
                <a:cs typeface="Arial" pitchFamily="34" charset="0"/>
              </a:rPr>
            </a:br>
            <a:endParaRPr lang="en-US" sz="4800" dirty="0">
              <a:ln>
                <a:solidFill>
                  <a:schemeClr val="tx1">
                    <a:lumMod val="95000"/>
                    <a:lumOff val="5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10</a:t>
            </a:fld>
            <a:endParaRPr lang="ru-RU" dirty="0"/>
          </a:p>
        </p:txBody>
      </p:sp>
      <p:sp>
        <p:nvSpPr>
          <p:cNvPr id="7" name="Содержимое 6"/>
          <p:cNvSpPr>
            <a:spLocks noGrp="1"/>
          </p:cNvSpPr>
          <p:nvPr>
            <p:ph idx="1"/>
          </p:nvPr>
        </p:nvSpPr>
        <p:spPr>
          <a:xfrm>
            <a:off x="142844" y="714356"/>
            <a:ext cx="9001156" cy="5357850"/>
          </a:xfrm>
        </p:spPr>
        <p:txBody>
          <a:bodyPr>
            <a:normAutofit fontScale="70000" lnSpcReduction="20000"/>
          </a:bodyPr>
          <a:lstStyle/>
          <a:p>
            <a:pPr marL="180975" indent="361950">
              <a:buNone/>
            </a:pPr>
            <a:r>
              <a:rPr lang="en-GB" sz="3100" dirty="0">
                <a:latin typeface="Times New Roman" pitchFamily="18" charset="0"/>
                <a:cs typeface="Times New Roman" pitchFamily="18" charset="0"/>
              </a:rPr>
              <a:t>Assume the cryptanalyst has access to the decryption device</a:t>
            </a:r>
            <a:r>
              <a:rPr lang="ru-RU" sz="3100" dirty="0">
                <a:latin typeface="Times New Roman" pitchFamily="18" charset="0"/>
                <a:cs typeface="Times New Roman" pitchFamily="18" charset="0"/>
              </a:rPr>
              <a:t> </a:t>
            </a:r>
            <a:r>
              <a:rPr lang="en-GB" sz="3100" dirty="0">
                <a:latin typeface="Times New Roman" pitchFamily="18" charset="0"/>
                <a:cs typeface="Times New Roman" pitchFamily="18" charset="0"/>
              </a:rPr>
              <a:t>loaded </a:t>
            </a:r>
            <a:endParaRPr lang="ru-RU" sz="3100" dirty="0">
              <a:latin typeface="Times New Roman" pitchFamily="18" charset="0"/>
              <a:cs typeface="Times New Roman" pitchFamily="18" charset="0"/>
            </a:endParaRPr>
          </a:p>
          <a:p>
            <a:pPr marL="180975" indent="0">
              <a:buNone/>
            </a:pPr>
            <a:r>
              <a:rPr lang="en-GB" sz="3100" dirty="0">
                <a:latin typeface="Times New Roman" pitchFamily="18" charset="0"/>
                <a:cs typeface="Times New Roman" pitchFamily="18" charset="0"/>
              </a:rPr>
              <a:t>with the key. Then he can construct the following ciphertext</a:t>
            </a:r>
            <a:r>
              <a:rPr lang="en-US" sz="3100" dirty="0">
                <a:latin typeface="Times New Roman" pitchFamily="18" charset="0"/>
                <a:cs typeface="Times New Roman" pitchFamily="18" charset="0"/>
              </a:rPr>
              <a:t>: </a:t>
            </a:r>
            <a:endParaRPr lang="ru-RU" sz="3100" dirty="0">
              <a:latin typeface="Times New Roman" pitchFamily="18" charset="0"/>
              <a:cs typeface="Times New Roman" pitchFamily="18" charset="0"/>
            </a:endParaRPr>
          </a:p>
          <a:p>
            <a:pPr marL="0" indent="719138">
              <a:buNone/>
            </a:pP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US" sz="3100" dirty="0">
                <a:latin typeface="Times New Roman" pitchFamily="18" charset="0"/>
                <a:cs typeface="Times New Roman" pitchFamily="18" charset="0"/>
              </a:rPr>
              <a:t> </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2</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3</a:t>
            </a:r>
            <a:r>
              <a:rPr lang="en-US"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endParaRPr lang="ru-RU" sz="3100" dirty="0">
              <a:latin typeface="Times New Roman" pitchFamily="18" charset="0"/>
              <a:cs typeface="Times New Roman" pitchFamily="18" charset="0"/>
            </a:endParaRPr>
          </a:p>
          <a:p>
            <a:pPr marL="0" indent="719138">
              <a:buNone/>
            </a:pP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1</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3</a:t>
            </a:r>
            <a:r>
              <a:rPr lang="ru-RU"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endParaRPr lang="ru-RU" sz="3100" dirty="0">
              <a:latin typeface="Times New Roman" pitchFamily="18" charset="0"/>
              <a:cs typeface="Times New Roman" pitchFamily="18" charset="0"/>
            </a:endParaRPr>
          </a:p>
          <a:p>
            <a:pPr marL="0" indent="719138">
              <a:buNone/>
            </a:pPr>
            <a:r>
              <a:rPr lang="ru-RU" sz="3100" dirty="0">
                <a:latin typeface="Times New Roman" pitchFamily="18" charset="0"/>
                <a:cs typeface="Times New Roman" pitchFamily="18" charset="0"/>
              </a:rPr>
              <a:t>…</a:t>
            </a:r>
          </a:p>
          <a:p>
            <a:pPr marL="0" indent="719138">
              <a:buNone/>
            </a:pP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i="1" dirty="0" err="1">
                <a:latin typeface="Times New Roman" pitchFamily="18" charset="0"/>
                <a:cs typeface="Times New Roman" pitchFamily="18" charset="0"/>
              </a:rPr>
              <a:t>q</a:t>
            </a:r>
            <a:r>
              <a:rPr lang="en-US" sz="3100" baseline="-25000" dirty="0">
                <a:latin typeface="Times New Roman" pitchFamily="18" charset="0"/>
                <a:cs typeface="Times New Roman" pitchFamily="18" charset="0"/>
              </a:rPr>
              <a:t>1</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i="1" dirty="0" err="1">
                <a:latin typeface="Times New Roman" pitchFamily="18" charset="0"/>
                <a:cs typeface="Times New Roman" pitchFamily="18" charset="0"/>
              </a:rPr>
              <a:t>q</a:t>
            </a:r>
            <a:r>
              <a:rPr lang="en-US" sz="3100" baseline="-25000" dirty="0">
                <a:latin typeface="Times New Roman" pitchFamily="18" charset="0"/>
                <a:cs typeface="Times New Roman" pitchFamily="18" charset="0"/>
              </a:rPr>
              <a:t>2</a:t>
            </a:r>
            <a:r>
              <a:rPr lang="en-US"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dirty="0">
                <a:latin typeface="Times New Roman" pitchFamily="18" charset="0"/>
                <a:cs typeface="Times New Roman" pitchFamily="18" charset="0"/>
              </a:rPr>
              <a:t> </a:t>
            </a:r>
            <a:r>
              <a:rPr lang="en-GB" sz="3100" i="1" dirty="0">
                <a:latin typeface="Times New Roman" pitchFamily="18" charset="0"/>
                <a:cs typeface="Times New Roman" pitchFamily="18" charset="0"/>
              </a:rPr>
              <a:t>q</a:t>
            </a:r>
            <a:r>
              <a:rPr lang="en-US" sz="3100" baseline="-25000" dirty="0">
                <a:latin typeface="Times New Roman" pitchFamily="18" charset="0"/>
                <a:cs typeface="Times New Roman" pitchFamily="18" charset="0"/>
              </a:rPr>
              <a:t>3</a:t>
            </a:r>
            <a:r>
              <a:rPr lang="en-US"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i="1" baseline="-25000" dirty="0">
                <a:latin typeface="Times New Roman" pitchFamily="18" charset="0"/>
                <a:cs typeface="Times New Roman" pitchFamily="18" charset="0"/>
              </a:rPr>
              <a:t> </a:t>
            </a:r>
            <a:endParaRPr lang="ru-RU" sz="3100" i="1" baseline="-25000" dirty="0">
              <a:latin typeface="Times New Roman" pitchFamily="18" charset="0"/>
              <a:cs typeface="Times New Roman" pitchFamily="18" charset="0"/>
            </a:endParaRPr>
          </a:p>
          <a:p>
            <a:pPr marL="0" indent="180975">
              <a:lnSpc>
                <a:spcPct val="170000"/>
              </a:lnSpc>
              <a:buNone/>
            </a:pPr>
            <a:r>
              <a:rPr lang="en-GB" sz="3100" dirty="0">
                <a:latin typeface="Times New Roman" pitchFamily="18" charset="0"/>
                <a:cs typeface="Times New Roman" pitchFamily="18" charset="0"/>
              </a:rPr>
              <a:t>and enter it into the decryption device.</a:t>
            </a:r>
            <a:endParaRPr lang="ru-RU" sz="3100" dirty="0">
              <a:latin typeface="Times New Roman" pitchFamily="18" charset="0"/>
              <a:cs typeface="Times New Roman" pitchFamily="18" charset="0"/>
            </a:endParaRPr>
          </a:p>
          <a:p>
            <a:pPr marL="0" indent="360363">
              <a:lnSpc>
                <a:spcPct val="170000"/>
              </a:lnSpc>
              <a:buNone/>
            </a:pPr>
            <a:r>
              <a:rPr lang="en-GB" sz="3100" dirty="0">
                <a:latin typeface="Times New Roman" pitchFamily="18" charset="0"/>
                <a:cs typeface="Times New Roman" pitchFamily="18" charset="0"/>
              </a:rPr>
              <a:t>The decryption device gives the following plaintext:</a:t>
            </a:r>
            <a:endParaRPr lang="ru-RU" sz="3100" dirty="0">
              <a:latin typeface="Times New Roman" pitchFamily="18" charset="0"/>
              <a:cs typeface="Times New Roman" pitchFamily="18" charset="0"/>
            </a:endParaRPr>
          </a:p>
          <a:p>
            <a:pPr marL="0" indent="719138">
              <a:buNone/>
            </a:pPr>
            <a:r>
              <a:rPr lang="en-GB" sz="3100" i="1" dirty="0">
                <a:latin typeface="Times New Roman" pitchFamily="18" charset="0"/>
                <a:cs typeface="Times New Roman" pitchFamily="18" charset="0"/>
              </a:rPr>
              <a:t>l</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3</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endParaRPr lang="ru-RU" sz="3100" dirty="0">
              <a:latin typeface="Times New Roman" pitchFamily="18" charset="0"/>
              <a:cs typeface="Times New Roman" pitchFamily="18" charset="0"/>
            </a:endParaRPr>
          </a:p>
          <a:p>
            <a:pPr marL="0" indent="719138">
              <a:buNone/>
            </a:pP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i="1"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1</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1</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i="1"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baseline="-25000" dirty="0" err="1">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i="1"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baseline="-25000" dirty="0">
                <a:latin typeface="Times New Roman" pitchFamily="18" charset="0"/>
                <a:cs typeface="Times New Roman" pitchFamily="18" charset="0"/>
              </a:rPr>
              <a:t>3</a:t>
            </a:r>
            <a:r>
              <a:rPr lang="en-GB"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en-GB" sz="3100" i="1" baseline="-25000" dirty="0">
                <a:latin typeface="Times New Roman" pitchFamily="18" charset="0"/>
                <a:cs typeface="Times New Roman" pitchFamily="18" charset="0"/>
              </a:rPr>
              <a:t>2</a:t>
            </a:r>
            <a:r>
              <a:rPr lang="en-GB"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endParaRPr lang="ru-RU" sz="3100" dirty="0">
              <a:latin typeface="Times New Roman" pitchFamily="18" charset="0"/>
              <a:cs typeface="Times New Roman" pitchFamily="18" charset="0"/>
            </a:endParaRPr>
          </a:p>
          <a:p>
            <a:pPr marL="0" indent="719138">
              <a:buNone/>
            </a:pPr>
            <a:r>
              <a:rPr lang="ru-RU" sz="3100" dirty="0">
                <a:latin typeface="Times New Roman" pitchFamily="18" charset="0"/>
                <a:cs typeface="Times New Roman" pitchFamily="18" charset="0"/>
              </a:rPr>
              <a:t>…</a:t>
            </a:r>
          </a:p>
          <a:p>
            <a:pPr marL="0" indent="719138">
              <a:buNone/>
            </a:pP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ru-RU"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ru-RU"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1</a:t>
            </a:r>
            <a:r>
              <a:rPr lang="ru-RU" sz="3100" dirty="0">
                <a:latin typeface="Times New Roman" pitchFamily="18" charset="0"/>
                <a:cs typeface="Times New Roman" pitchFamily="18" charset="0"/>
              </a:rPr>
              <a:t> </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1</a:t>
            </a:r>
            <a:r>
              <a:rPr lang="ru-RU"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ru-RU"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ru-RU" sz="3100" dirty="0">
                <a:latin typeface="Times New Roman" pitchFamily="18" charset="0"/>
                <a:cs typeface="Times New Roman" pitchFamily="18" charset="0"/>
              </a:rPr>
              <a:t>  </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2</a:t>
            </a:r>
            <a:r>
              <a:rPr lang="ru-RU"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en-GB" sz="3100" dirty="0">
                <a:latin typeface="Times New Roman" pitchFamily="18" charset="0"/>
                <a:cs typeface="Times New Roman" pitchFamily="18" charset="0"/>
              </a:rPr>
              <a:t>  </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ru-RU" sz="3100" dirty="0">
                <a:latin typeface="Times New Roman" pitchFamily="18" charset="0"/>
                <a:cs typeface="Times New Roman" pitchFamily="18" charset="0"/>
              </a:rPr>
              <a:t>\</a:t>
            </a:r>
            <a:r>
              <a:rPr lang="en-GB" sz="3100" i="1" dirty="0">
                <a:latin typeface="Times New Roman" pitchFamily="18" charset="0"/>
                <a:cs typeface="Times New Roman" pitchFamily="18" charset="0"/>
              </a:rPr>
              <a:t>q</a:t>
            </a:r>
            <a:r>
              <a:rPr lang="ru-RU" sz="3100" baseline="-25000" dirty="0">
                <a:latin typeface="Times New Roman" pitchFamily="18" charset="0"/>
                <a:cs typeface="Times New Roman" pitchFamily="18" charset="0"/>
              </a:rPr>
              <a:t>3</a:t>
            </a:r>
            <a:r>
              <a:rPr lang="ru-RU"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r>
              <a:rPr lang="ru-RU" sz="3100" dirty="0">
                <a:latin typeface="Times New Roman" pitchFamily="18" charset="0"/>
                <a:cs typeface="Times New Roman" pitchFamily="18" charset="0"/>
              </a:rPr>
              <a:t>\</a:t>
            </a:r>
            <a:r>
              <a:rPr lang="en-GB" sz="3100" i="1" dirty="0" err="1">
                <a:latin typeface="Times New Roman" pitchFamily="18" charset="0"/>
                <a:cs typeface="Times New Roman" pitchFamily="18" charset="0"/>
              </a:rPr>
              <a:t>q</a:t>
            </a:r>
            <a:r>
              <a:rPr lang="en-GB" sz="3100" i="1" baseline="-25000" dirty="0" err="1">
                <a:latin typeface="Times New Roman" pitchFamily="18" charset="0"/>
                <a:cs typeface="Times New Roman" pitchFamily="18" charset="0"/>
              </a:rPr>
              <a:t>n</a:t>
            </a:r>
            <a:endParaRPr lang="en-GB" sz="3100" i="1" baseline="-25000" dirty="0">
              <a:latin typeface="Times New Roman" pitchFamily="18" charset="0"/>
              <a:cs typeface="Times New Roman" pitchFamily="18" charset="0"/>
            </a:endParaRPr>
          </a:p>
          <a:p>
            <a:pPr marL="0" indent="360363">
              <a:buNone/>
            </a:pPr>
            <a:endParaRPr lang="en-GB" sz="3100" i="1" baseline="-25000" dirty="0">
              <a:latin typeface="Times New Roman" pitchFamily="18" charset="0"/>
              <a:cs typeface="Times New Roman" pitchFamily="18" charset="0"/>
            </a:endParaRPr>
          </a:p>
          <a:p>
            <a:pPr marL="0" indent="360363">
              <a:buNone/>
            </a:pPr>
            <a:r>
              <a:rPr lang="ru-RU" sz="3100" dirty="0">
                <a:latin typeface="Times New Roman" pitchFamily="18" charset="0"/>
                <a:cs typeface="Times New Roman" pitchFamily="18" charset="0"/>
              </a:rPr>
              <a:t>The ciphertext </a:t>
            </a:r>
            <a:r>
              <a:rPr lang="ru-RU" sz="3100" dirty="0" err="1">
                <a:latin typeface="Times New Roman" pitchFamily="18" charset="0"/>
                <a:cs typeface="Times New Roman" pitchFamily="18" charset="0"/>
              </a:rPr>
              <a:t>used</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in</a:t>
            </a:r>
            <a:r>
              <a:rPr lang="ru-RU" sz="3100" dirty="0">
                <a:latin typeface="Times New Roman" pitchFamily="18" charset="0"/>
                <a:cs typeface="Times New Roman" pitchFamily="18" charset="0"/>
              </a:rPr>
              <a:t> the </a:t>
            </a:r>
            <a:r>
              <a:rPr lang="ru-RU" sz="3100" dirty="0" err="1">
                <a:latin typeface="Times New Roman" pitchFamily="18" charset="0"/>
                <a:cs typeface="Times New Roman" pitchFamily="18" charset="0"/>
              </a:rPr>
              <a:t>attack</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consists</a:t>
            </a:r>
            <a:r>
              <a:rPr lang="ru-RU" sz="3100" dirty="0">
                <a:latin typeface="Times New Roman" pitchFamily="18" charset="0"/>
                <a:cs typeface="Times New Roman" pitchFamily="18" charset="0"/>
              </a:rPr>
              <a:t> of </a:t>
            </a:r>
            <a:r>
              <a:rPr lang="ru-RU" sz="3100" b="1" dirty="0">
                <a:latin typeface="Times New Roman" pitchFamily="18" charset="0"/>
                <a:cs typeface="Times New Roman" pitchFamily="18" charset="0"/>
              </a:rPr>
              <a:t>2</a:t>
            </a:r>
            <a:r>
              <a:rPr lang="ru-RU" sz="3100" b="1" i="1" dirty="0">
                <a:latin typeface="Times New Roman" pitchFamily="18" charset="0"/>
                <a:cs typeface="Times New Roman" pitchFamily="18" charset="0"/>
              </a:rPr>
              <a:t>n</a:t>
            </a:r>
            <a:r>
              <a:rPr lang="ru-RU" sz="3100" b="1" baseline="30000" dirty="0">
                <a:latin typeface="Times New Roman" pitchFamily="18" charset="0"/>
                <a:cs typeface="Times New Roman" pitchFamily="18" charset="0"/>
              </a:rPr>
              <a:t>2</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characters</a:t>
            </a:r>
            <a:r>
              <a:rPr lang="ru-RU" sz="3100" dirty="0">
                <a:latin typeface="Times New Roman" pitchFamily="18" charset="0"/>
                <a:cs typeface="Times New Roman" pitchFamily="18" charset="0"/>
              </a:rPr>
              <a:t>.</a:t>
            </a:r>
          </a:p>
          <a:p>
            <a:pPr>
              <a:buNone/>
            </a:pPr>
            <a:endParaRPr lang="ru-RU" dirty="0"/>
          </a:p>
        </p:txBody>
      </p:sp>
    </p:spTree>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b="-8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11</a:t>
            </a:fld>
            <a:endParaRPr lang="ru-RU" dirty="0"/>
          </a:p>
        </p:txBody>
      </p:sp>
      <p:pic>
        <p:nvPicPr>
          <p:cNvPr id="2" name="Picture 2"/>
          <p:cNvPicPr>
            <a:picLocks noGrp="1" noChangeAspect="1" noChangeArrowheads="1"/>
          </p:cNvPicPr>
          <p:nvPr>
            <p:ph idx="1"/>
          </p:nvPr>
        </p:nvPicPr>
        <p:blipFill>
          <a:blip r:embed="rId4" cstate="print"/>
          <a:srcRect l="43785" t="30936" r="46449" b="51701"/>
          <a:stretch>
            <a:fillRect/>
          </a:stretch>
        </p:blipFill>
        <p:spPr bwMode="auto">
          <a:xfrm>
            <a:off x="928662" y="2000240"/>
            <a:ext cx="2643206" cy="2643206"/>
          </a:xfrm>
          <a:prstGeom prst="rect">
            <a:avLst/>
          </a:prstGeom>
          <a:noFill/>
          <a:ln w="9525">
            <a:noFill/>
            <a:miter lim="800000"/>
            <a:headEnd/>
            <a:tailEnd/>
          </a:ln>
          <a:effectLst/>
        </p:spPr>
      </p:pic>
      <p:sp>
        <p:nvSpPr>
          <p:cNvPr id="1027" name="Rectangle 3"/>
          <p:cNvSpPr>
            <a:spLocks noChangeArrowheads="1"/>
          </p:cNvSpPr>
          <p:nvPr/>
        </p:nvSpPr>
        <p:spPr bwMode="auto">
          <a:xfrm>
            <a:off x="142844" y="714356"/>
            <a:ext cx="900115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solidFill>
                    <a:schemeClr val="tx2">
                      <a:lumMod val="50000"/>
                    </a:schemeClr>
                  </a:solidFill>
                </a:ln>
                <a:solidFill>
                  <a:schemeClr val="tx2">
                    <a:lumMod val="75000"/>
                  </a:schemeClr>
                </a:solidFill>
                <a:effectLst/>
                <a:latin typeface="Monotype Corsiva" pitchFamily="66" charset="0"/>
                <a:ea typeface="Times New Roman" pitchFamily="18" charset="0"/>
                <a:cs typeface="Times New Roman" pitchFamily="18" charset="0"/>
              </a:rPr>
              <a:t>Example 1.</a:t>
            </a:r>
            <a:r>
              <a:rPr kumimoji="0" lang="en-US"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Let </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1</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2</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3</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4</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and let the quasigroup </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with which the decryption is performed have the following Cayley table: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3786182" y="2000240"/>
            <a:ext cx="2714644" cy="2677656"/>
          </a:xfrm>
          <a:prstGeom prst="rect">
            <a:avLst/>
          </a:prstGeom>
          <a:solidFill>
            <a:schemeClr val="accent1">
              <a:lumMod val="20000"/>
              <a:lumOff val="80000"/>
            </a:schemeClr>
          </a:solidFill>
          <a:ln w="9525">
            <a:solidFill>
              <a:schemeClr val="tx2">
                <a:lumMod val="75000"/>
              </a:schemeClr>
            </a:solidFill>
            <a:miter lim="800000"/>
            <a:headEnd/>
            <a:tailEnd/>
          </a:ln>
          <a:effectLst/>
        </p:spPr>
        <p:style>
          <a:lnRef idx="0">
            <a:scrgbClr r="0" g="0" b="0"/>
          </a:lnRef>
          <a:fillRef idx="1002">
            <a:schemeClr val="lt1"/>
          </a:fillRef>
          <a:effectRef idx="0">
            <a:scrgbClr r="0" g="0" b="0"/>
          </a:effectRef>
          <a:fontRef idx="major"/>
        </p:style>
        <p:txBody>
          <a:bodyPr vert="horz" wrap="square" lIns="91440" tIns="45720" rIns="91440" bIns="45720" numCol="1" anchor="ctr" anchorCtr="0" compatLnSpc="1">
            <a:prstTxWarp prst="textNoShape">
              <a:avLst/>
            </a:prstTxWarp>
            <a:spAutoFit/>
          </a:bodyPr>
          <a:lstStyle/>
          <a:p>
            <a:pPr marL="0" marR="0" lvl="0" indent="125413"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Enter the following text into the decryption device:</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00010203</a:t>
            </a:r>
            <a:endParaRPr kumimoji="0" lang="ru-RU"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10111213</a:t>
            </a:r>
            <a:endParaRPr kumimoji="0" lang="ru-RU" sz="24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0212223</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30313233</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1" name="Rectangle 7"/>
          <p:cNvSpPr>
            <a:spLocks noChangeArrowheads="1"/>
          </p:cNvSpPr>
          <p:nvPr/>
        </p:nvSpPr>
        <p:spPr bwMode="auto">
          <a:xfrm>
            <a:off x="6786578" y="2000240"/>
            <a:ext cx="2214578" cy="2308324"/>
          </a:xfrm>
          <a:prstGeom prst="rect">
            <a:avLst/>
          </a:prstGeom>
          <a:solidFill>
            <a:schemeClr val="bg2"/>
          </a:solidFill>
          <a:ln w="28575">
            <a:solidFill>
              <a:schemeClr val="bg2">
                <a:lumMod val="2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the output we get:</a:t>
            </a:r>
          </a:p>
          <a:p>
            <a:r>
              <a:rPr lang="ru-RU" sz="2400" b="1" dirty="0">
                <a:latin typeface="Times New Roman" pitchFamily="18" charset="0"/>
                <a:cs typeface="Times New Roman" pitchFamily="18" charset="0"/>
              </a:rPr>
              <a:t>12203311</a:t>
            </a:r>
          </a:p>
          <a:p>
            <a:r>
              <a:rPr lang="ru-RU" sz="2400" b="1" dirty="0">
                <a:latin typeface="Times New Roman" pitchFamily="18" charset="0"/>
                <a:cs typeface="Times New Roman" pitchFamily="18" charset="0"/>
              </a:rPr>
              <a:t>23011032</a:t>
            </a:r>
          </a:p>
          <a:p>
            <a:r>
              <a:rPr lang="ru-RU" sz="2400" b="1" dirty="0">
                <a:latin typeface="Times New Roman" pitchFamily="18" charset="0"/>
                <a:cs typeface="Times New Roman" pitchFamily="18" charset="0"/>
              </a:rPr>
              <a:t>1</a:t>
            </a:r>
            <a:r>
              <a:rPr lang="ru-RU" sz="2400" dirty="0">
                <a:latin typeface="Times New Roman" pitchFamily="18" charset="0"/>
                <a:cs typeface="Times New Roman" pitchFamily="18" charset="0"/>
              </a:rPr>
              <a:t>1330220</a:t>
            </a:r>
          </a:p>
          <a:p>
            <a:r>
              <a:rPr lang="ru-RU" sz="2400" dirty="0">
                <a:latin typeface="Times New Roman" pitchFamily="18" charset="0"/>
                <a:cs typeface="Times New Roman" pitchFamily="18" charset="0"/>
              </a:rPr>
              <a:t>30122103</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285720" y="4643446"/>
            <a:ext cx="8643998" cy="1200329"/>
          </a:xfrm>
          <a:prstGeom prst="rect">
            <a:avLst/>
          </a:prstGeom>
        </p:spPr>
        <p:txBody>
          <a:bodyPr wrap="square">
            <a:spAutoFit/>
          </a:bodyPr>
          <a:lstStyle/>
          <a:p>
            <a:r>
              <a:rPr lang="en-US" sz="2400" dirty="0">
                <a:latin typeface="Times New Roman" pitchFamily="18" charset="0"/>
                <a:cs typeface="Times New Roman" pitchFamily="18" charset="0"/>
              </a:rPr>
              <a:t>However, for a complete reconstruction of the Cayley table for the quasigroup  </a:t>
            </a:r>
            <a:r>
              <a:rPr lang="en-US" sz="2400" i="1" dirty="0">
                <a:latin typeface="Times New Roman" pitchFamily="18" charset="0"/>
                <a:cs typeface="Times New Roman" pitchFamily="18" charset="0"/>
              </a:rPr>
              <a:t>(Q,\)</a:t>
            </a:r>
            <a:r>
              <a:rPr lang="en-US" sz="2400" dirty="0">
                <a:latin typeface="Times New Roman" pitchFamily="18" charset="0"/>
                <a:cs typeface="Times New Roman" pitchFamily="18" charset="0"/>
              </a:rPr>
              <a:t> it is enough to input only                                                                  characters instead of</a:t>
            </a:r>
            <a:endParaRPr lang="ru-RU" sz="2400" dirty="0">
              <a:latin typeface="Times New Roman" pitchFamily="18" charset="0"/>
              <a:cs typeface="Times New Roman" pitchFamily="18" charset="0"/>
            </a:endParaRPr>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42" name="Picture 18"/>
          <p:cNvPicPr>
            <a:picLocks noChangeAspect="1" noChangeArrowheads="1"/>
          </p:cNvPicPr>
          <p:nvPr/>
        </p:nvPicPr>
        <p:blipFill>
          <a:blip r:embed="rId5" cstate="print">
            <a:clrChange>
              <a:clrFrom>
                <a:srgbClr val="FFFFFF"/>
              </a:clrFrom>
              <a:clrTo>
                <a:srgbClr val="FFFFFF">
                  <a:alpha val="0"/>
                </a:srgbClr>
              </a:clrTo>
            </a:clrChange>
            <a:lum bright="-42000" contrast="52000"/>
          </a:blip>
          <a:srcRect l="51064"/>
          <a:stretch>
            <a:fillRect/>
          </a:stretch>
        </p:blipFill>
        <p:spPr bwMode="auto">
          <a:xfrm>
            <a:off x="5715008" y="5072074"/>
            <a:ext cx="1643074"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44" name="Picture 20"/>
          <p:cNvPicPr>
            <a:picLocks noChangeAspect="1" noChangeArrowheads="1"/>
          </p:cNvPicPr>
          <p:nvPr/>
        </p:nvPicPr>
        <p:blipFill>
          <a:blip r:embed="rId6" cstate="print">
            <a:clrChange>
              <a:clrFrom>
                <a:srgbClr val="FFFFFF"/>
              </a:clrFrom>
              <a:clrTo>
                <a:srgbClr val="FFFFFF">
                  <a:alpha val="0"/>
                </a:srgbClr>
              </a:clrTo>
            </a:clrChange>
            <a:lum bright="-30000" contrast="40000"/>
          </a:blip>
          <a:srcRect/>
          <a:stretch>
            <a:fillRect/>
          </a:stretch>
        </p:blipFill>
        <p:spPr bwMode="auto">
          <a:xfrm>
            <a:off x="3071802" y="5429264"/>
            <a:ext cx="468522"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27" name="Прямоугольник 26"/>
          <p:cNvSpPr/>
          <p:nvPr/>
        </p:nvSpPr>
        <p:spPr>
          <a:xfrm>
            <a:off x="357158" y="5786454"/>
            <a:ext cx="8643998" cy="830997"/>
          </a:xfrm>
          <a:prstGeom prst="rect">
            <a:avLst/>
          </a:prstGeom>
        </p:spPr>
        <p:txBody>
          <a:bodyPr wrap="square">
            <a:spAutoFit/>
          </a:bodyPr>
          <a:lstStyle/>
          <a:p>
            <a:r>
              <a:rPr lang="en-US" sz="2400" dirty="0">
                <a:latin typeface="Times New Roman" pitchFamily="18" charset="0"/>
                <a:cs typeface="Times New Roman" pitchFamily="18" charset="0"/>
              </a:rPr>
              <a:t>In our example, only the first 17 characters will be used instead of 32 characters.</a:t>
            </a:r>
            <a:endParaRPr lang="ru-RU" sz="2400" dirty="0">
              <a:latin typeface="Times New Roman" pitchFamily="18" charset="0"/>
              <a:cs typeface="Times New Roman" pitchFamily="18" charset="0"/>
            </a:endParaRPr>
          </a:p>
        </p:txBody>
      </p:sp>
      <p:sp>
        <p:nvSpPr>
          <p:cNvPr id="16" name="Заголовок 5"/>
          <p:cNvSpPr>
            <a:spLocks noGrp="1"/>
          </p:cNvSpPr>
          <p:nvPr>
            <p:ph type="title"/>
          </p:nvPr>
        </p:nvSpPr>
        <p:spPr>
          <a:xfrm>
            <a:off x="0" y="142852"/>
            <a:ext cx="9144000" cy="1274786"/>
          </a:xfrm>
        </p:spPr>
        <p:txBody>
          <a:bodyPr>
            <a:normAutofit fontScale="90000"/>
          </a:bodyPr>
          <a:lstStyle/>
          <a:p>
            <a:pPr marL="542925" algn="l" fontAlgn="base">
              <a:spcAft>
                <a:spcPct val="0"/>
              </a:spcAft>
            </a:pPr>
            <a:r>
              <a:rPr lang="en-US" sz="3600" b="1" dirty="0" smtClean="0">
                <a:ln>
                  <a:solidFill>
                    <a:schemeClr val="tx2">
                      <a:lumMod val="50000"/>
                    </a:schemeClr>
                  </a:solidFill>
                </a:ln>
                <a:solidFill>
                  <a:schemeClr val="tx2">
                    <a:lumMod val="75000"/>
                  </a:schemeClr>
                </a:solidFill>
                <a:latin typeface="Monotype Corsiva" pitchFamily="66" charset="0"/>
              </a:rPr>
              <a:t>Chosen </a:t>
            </a:r>
            <a:r>
              <a:rPr lang="en-US" sz="3600" b="1" dirty="0">
                <a:ln>
                  <a:solidFill>
                    <a:schemeClr val="tx2">
                      <a:lumMod val="50000"/>
                    </a:schemeClr>
                  </a:solidFill>
                </a:ln>
                <a:solidFill>
                  <a:schemeClr val="tx2">
                    <a:lumMod val="75000"/>
                  </a:schemeClr>
                </a:solidFill>
                <a:latin typeface="Monotype Corsiva" pitchFamily="66" charset="0"/>
              </a:rPr>
              <a:t>ciphertext attack </a:t>
            </a:r>
            <a:r>
              <a:rPr lang="en-US" sz="4800" dirty="0">
                <a:ln>
                  <a:solidFill>
                    <a:schemeClr val="tx2">
                      <a:lumMod val="50000"/>
                    </a:schemeClr>
                  </a:solidFill>
                </a:ln>
                <a:solidFill>
                  <a:schemeClr val="tx2">
                    <a:lumMod val="75000"/>
                  </a:schemeClr>
                </a:solidFill>
                <a:latin typeface="Monotype Corsiva" pitchFamily="66" charset="0"/>
                <a:cs typeface="Arial" pitchFamily="34" charset="0"/>
              </a:rPr>
              <a:t/>
            </a:r>
            <a:br>
              <a:rPr lang="en-US" sz="4800" dirty="0">
                <a:ln>
                  <a:solidFill>
                    <a:schemeClr val="tx2">
                      <a:lumMod val="50000"/>
                    </a:schemeClr>
                  </a:solidFill>
                </a:ln>
                <a:solidFill>
                  <a:schemeClr val="tx2">
                    <a:lumMod val="75000"/>
                  </a:schemeClr>
                </a:solidFill>
                <a:latin typeface="Monotype Corsiva" pitchFamily="66" charset="0"/>
                <a:cs typeface="Arial" pitchFamily="34" charset="0"/>
              </a:rPr>
            </a:br>
            <a:endParaRPr lang="en-US" sz="4800" dirty="0">
              <a:ln>
                <a:solidFill>
                  <a:schemeClr val="tx1">
                    <a:lumMod val="95000"/>
                    <a:lumOff val="5000"/>
                  </a:schemeClr>
                </a:solidFill>
              </a:ln>
              <a:solidFill>
                <a:schemeClr val="tx2">
                  <a:lumMod val="75000"/>
                </a:schemeClr>
              </a:solidFill>
              <a:latin typeface="Monotype Corsiva" pitchFamily="66"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2"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up)">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wipe(up)">
                                      <p:cBhvr>
                                        <p:cTn id="12"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2" animBg="1"/>
      <p:bldP spid="10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b="-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12</a:t>
            </a:fld>
            <a:endParaRPr lang="ru-RU" dirty="0"/>
          </a:p>
        </p:txBody>
      </p:sp>
      <p:sp>
        <p:nvSpPr>
          <p:cNvPr id="1027" name="Rectangle 3"/>
          <p:cNvSpPr>
            <a:spLocks noChangeArrowheads="1"/>
          </p:cNvSpPr>
          <p:nvPr/>
        </p:nvSpPr>
        <p:spPr bwMode="auto">
          <a:xfrm>
            <a:off x="214282" y="714356"/>
            <a:ext cx="892971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0363"/>
            <a:r>
              <a:rPr lang="en-US" sz="2400" dirty="0">
                <a:latin typeface="Times New Roman" pitchFamily="18" charset="0"/>
                <a:cs typeface="Times New Roman" pitchFamily="18" charset="0"/>
              </a:rPr>
              <a:t>We suggest using a different text in the decryption procedure:</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endParaRPr lang="ru-RU" sz="2400" i="1"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4</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endParaRPr lang="ru-RU" sz="2400" i="1"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4</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5</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p>
          <a:p>
            <a:pPr indent="360363"/>
            <a:r>
              <a:rPr lang="en-US" sz="2400" dirty="0">
                <a:latin typeface="Times New Roman" pitchFamily="18" charset="0"/>
                <a:cs typeface="Times New Roman" pitchFamily="18" charset="0"/>
              </a:rPr>
              <a:t>The decryption device provides the following plaintext at the output:</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l</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US" sz="2400" i="1"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p>
          <a:p>
            <a:pPr indent="360363"/>
            <a:r>
              <a:rPr lang="en-US" sz="2400" dirty="0">
                <a:latin typeface="Times New Roman" pitchFamily="18" charset="0"/>
                <a:cs typeface="Times New Roman" pitchFamily="18" charset="0"/>
              </a:rPr>
              <a:t>The last symbol depends on the parity of the order of the quasigroup, namely, if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an odd number, then the last operation will be:</a:t>
            </a:r>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k</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dirty="0">
                <a:latin typeface="Times New Roman" pitchFamily="18" charset="0"/>
                <a:cs typeface="Times New Roman" pitchFamily="18" charset="0"/>
              </a:rPr>
              <a:t> , where                               </a:t>
            </a:r>
          </a:p>
          <a:p>
            <a:pPr indent="360363"/>
            <a:r>
              <a:rPr lang="en-US" sz="2400" dirty="0">
                <a:latin typeface="Times New Roman" pitchFamily="18" charset="0"/>
                <a:cs typeface="Times New Roman" pitchFamily="18" charset="0"/>
              </a:rPr>
              <a:t>If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an even number, then the last operation will be:</a:t>
            </a:r>
            <a:r>
              <a:rPr lang="en-US" sz="2400" i="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endParaRPr lang="ru-RU" sz="2400" dirty="0">
              <a:latin typeface="Times New Roman" pitchFamily="18" charset="0"/>
              <a:cs typeface="Times New Roman" pitchFamily="18" charset="0"/>
            </a:endParaRP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1" name="Picture 1"/>
          <p:cNvPicPr>
            <a:picLocks noChangeAspect="1" noChangeArrowheads="1"/>
          </p:cNvPicPr>
          <p:nvPr/>
        </p:nvPicPr>
        <p:blipFill>
          <a:blip r:embed="rId4" cstate="print">
            <a:clrChange>
              <a:clrFrom>
                <a:srgbClr val="FFFFFF"/>
              </a:clrFrom>
              <a:clrTo>
                <a:srgbClr val="FFFFFF">
                  <a:alpha val="0"/>
                </a:srgbClr>
              </a:clrTo>
            </a:clrChange>
            <a:lum bright="-30000" contrast="30000"/>
          </a:blip>
          <a:srcRect/>
          <a:stretch>
            <a:fillRect/>
          </a:stretch>
        </p:blipFill>
        <p:spPr bwMode="auto">
          <a:xfrm>
            <a:off x="2500298" y="4429132"/>
            <a:ext cx="1115534" cy="500066"/>
          </a:xfrm>
          <a:prstGeom prst="rect">
            <a:avLst/>
          </a:prstGeom>
          <a:noFill/>
        </p:spPr>
      </p:pic>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66563" name="Picture 3"/>
          <p:cNvPicPr>
            <a:picLocks noChangeAspect="1" noChangeArrowheads="1"/>
          </p:cNvPicPr>
          <p:nvPr/>
        </p:nvPicPr>
        <p:blipFill>
          <a:blip r:embed="rId5" cstate="print">
            <a:clrChange>
              <a:clrFrom>
                <a:srgbClr val="FFFFFF"/>
              </a:clrFrom>
              <a:clrTo>
                <a:srgbClr val="FFFFFF">
                  <a:alpha val="0"/>
                </a:srgbClr>
              </a:clrTo>
            </a:clrChange>
            <a:lum bright="-30000" contrast="40000"/>
          </a:blip>
          <a:srcRect/>
          <a:stretch>
            <a:fillRect/>
          </a:stretch>
        </p:blipFill>
        <p:spPr bwMode="auto">
          <a:xfrm>
            <a:off x="7358082" y="4786322"/>
            <a:ext cx="714380" cy="520008"/>
          </a:xfrm>
          <a:prstGeom prst="rect">
            <a:avLst/>
          </a:prstGeom>
          <a:noFill/>
        </p:spPr>
      </p:pic>
      <p:sp>
        <p:nvSpPr>
          <p:cNvPr id="23" name="Прямоугольник 22"/>
          <p:cNvSpPr/>
          <p:nvPr/>
        </p:nvSpPr>
        <p:spPr>
          <a:xfrm>
            <a:off x="428596" y="5357826"/>
            <a:ext cx="7042634" cy="461665"/>
          </a:xfrm>
          <a:prstGeom prst="rect">
            <a:avLst/>
          </a:prstGeom>
        </p:spPr>
        <p:txBody>
          <a:bodyPr wrap="none">
            <a:spAutoFit/>
          </a:bodyPr>
          <a:lstStyle/>
          <a:p>
            <a:pPr indent="360363"/>
            <a:r>
              <a:rPr lang="en-US" sz="2400" dirty="0">
                <a:latin typeface="Times New Roman" pitchFamily="18" charset="0"/>
                <a:cs typeface="Times New Roman" pitchFamily="18" charset="0"/>
              </a:rPr>
              <a:t>Presented attack requires operations:                      </a:t>
            </a:r>
            <a:r>
              <a:rPr lang="en-US" sz="2400" dirty="0"/>
              <a:t>.</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8" name="Picture 8"/>
          <p:cNvPicPr>
            <a:picLocks noChangeAspect="1" noChangeArrowheads="1"/>
          </p:cNvPicPr>
          <p:nvPr/>
        </p:nvPicPr>
        <p:blipFill>
          <a:blip r:embed="rId6" cstate="print">
            <a:clrChange>
              <a:clrFrom>
                <a:srgbClr val="FFFFFF"/>
              </a:clrFrom>
              <a:clrTo>
                <a:srgbClr val="FFFFFF">
                  <a:alpha val="0"/>
                </a:srgbClr>
              </a:clrTo>
            </a:clrChange>
            <a:lum bright="-30000"/>
          </a:blip>
          <a:srcRect/>
          <a:stretch>
            <a:fillRect/>
          </a:stretch>
        </p:blipFill>
        <p:spPr bwMode="auto">
          <a:xfrm>
            <a:off x="5429256" y="5429264"/>
            <a:ext cx="1856461" cy="428628"/>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16" name="Заголовок 5"/>
          <p:cNvSpPr>
            <a:spLocks noGrp="1"/>
          </p:cNvSpPr>
          <p:nvPr>
            <p:ph type="title"/>
          </p:nvPr>
        </p:nvSpPr>
        <p:spPr>
          <a:xfrm>
            <a:off x="0" y="142852"/>
            <a:ext cx="9144000" cy="1274786"/>
          </a:xfrm>
        </p:spPr>
        <p:txBody>
          <a:bodyPr>
            <a:normAutofit fontScale="90000"/>
          </a:bodyPr>
          <a:lstStyle/>
          <a:p>
            <a:pPr marL="542925" algn="l" fontAlgn="base">
              <a:spcAft>
                <a:spcPct val="0"/>
              </a:spcAft>
            </a:pPr>
            <a:r>
              <a:rPr lang="en-US" sz="3600" b="1" dirty="0" smtClean="0">
                <a:ln>
                  <a:solidFill>
                    <a:schemeClr val="tx2">
                      <a:lumMod val="50000"/>
                    </a:schemeClr>
                  </a:solidFill>
                </a:ln>
                <a:solidFill>
                  <a:schemeClr val="tx2">
                    <a:lumMod val="75000"/>
                  </a:schemeClr>
                </a:solidFill>
                <a:latin typeface="Monotype Corsiva" pitchFamily="66" charset="0"/>
              </a:rPr>
              <a:t>Chosen </a:t>
            </a:r>
            <a:r>
              <a:rPr lang="en-US" sz="3600" b="1" dirty="0">
                <a:ln>
                  <a:solidFill>
                    <a:schemeClr val="tx2">
                      <a:lumMod val="50000"/>
                    </a:schemeClr>
                  </a:solidFill>
                </a:ln>
                <a:solidFill>
                  <a:schemeClr val="tx2">
                    <a:lumMod val="75000"/>
                  </a:schemeClr>
                </a:solidFill>
                <a:latin typeface="Monotype Corsiva" pitchFamily="66" charset="0"/>
              </a:rPr>
              <a:t>ciphertext attack </a:t>
            </a:r>
            <a:r>
              <a:rPr lang="en-US" sz="4800" dirty="0">
                <a:ln>
                  <a:solidFill>
                    <a:schemeClr val="tx2">
                      <a:lumMod val="50000"/>
                    </a:schemeClr>
                  </a:solidFill>
                </a:ln>
                <a:solidFill>
                  <a:schemeClr val="tx2">
                    <a:lumMod val="75000"/>
                  </a:schemeClr>
                </a:solidFill>
                <a:latin typeface="Monotype Corsiva" pitchFamily="66" charset="0"/>
                <a:cs typeface="Arial" pitchFamily="34" charset="0"/>
              </a:rPr>
              <a:t/>
            </a:r>
            <a:br>
              <a:rPr lang="en-US" sz="4800" dirty="0">
                <a:ln>
                  <a:solidFill>
                    <a:schemeClr val="tx2">
                      <a:lumMod val="50000"/>
                    </a:schemeClr>
                  </a:solidFill>
                </a:ln>
                <a:solidFill>
                  <a:schemeClr val="tx2">
                    <a:lumMod val="75000"/>
                  </a:schemeClr>
                </a:solidFill>
                <a:latin typeface="Monotype Corsiva" pitchFamily="66" charset="0"/>
                <a:cs typeface="Arial" pitchFamily="34" charset="0"/>
              </a:rPr>
            </a:br>
            <a:endParaRPr lang="en-US" sz="4800" dirty="0">
              <a:ln>
                <a:solidFill>
                  <a:schemeClr val="tx1">
                    <a:lumMod val="95000"/>
                    <a:lumOff val="5000"/>
                  </a:schemeClr>
                </a:solidFill>
              </a:ln>
              <a:solidFill>
                <a:schemeClr val="tx2">
                  <a:lumMod val="75000"/>
                </a:schemeClr>
              </a:solidFill>
              <a:latin typeface="Monotype Corsiva" pitchFamily="66"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785818"/>
          </a:xfrm>
        </p:spPr>
        <p:txBody>
          <a:bodyPr>
            <a:noAutofit/>
          </a:bodyPr>
          <a:lstStyle/>
          <a:p>
            <a:pPr marL="542925" algn="l" fontAlgn="base">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Chosen </a:t>
            </a:r>
            <a:r>
              <a:rPr lang="en-US" sz="3200" b="1" dirty="0">
                <a:ln>
                  <a:solidFill>
                    <a:schemeClr val="tx2">
                      <a:lumMod val="50000"/>
                    </a:schemeClr>
                  </a:solidFill>
                </a:ln>
                <a:solidFill>
                  <a:schemeClr val="tx2">
                    <a:lumMod val="75000"/>
                  </a:schemeClr>
                </a:solidFill>
                <a:latin typeface="Monotype Corsiva" pitchFamily="66" charset="0"/>
              </a:rPr>
              <a:t>ciphertext attack</a:t>
            </a:r>
            <a:endParaRPr lang="en-US" sz="3200" dirty="0">
              <a:ln>
                <a:solidFill>
                  <a:schemeClr val="tx1">
                    <a:lumMod val="95000"/>
                    <a:lumOff val="5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13</a:t>
            </a:fld>
            <a:endParaRPr lang="ru-RU" dirty="0"/>
          </a:p>
        </p:txBody>
      </p:sp>
      <p:pic>
        <p:nvPicPr>
          <p:cNvPr id="2" name="Picture 2"/>
          <p:cNvPicPr>
            <a:picLocks noGrp="1" noChangeAspect="1" noChangeArrowheads="1"/>
          </p:cNvPicPr>
          <p:nvPr>
            <p:ph idx="1"/>
          </p:nvPr>
        </p:nvPicPr>
        <p:blipFill>
          <a:blip r:embed="rId4" cstate="print"/>
          <a:srcRect l="43785" t="30936" r="46449" b="51701"/>
          <a:stretch>
            <a:fillRect/>
          </a:stretch>
        </p:blipFill>
        <p:spPr bwMode="auto">
          <a:xfrm>
            <a:off x="500034" y="1428736"/>
            <a:ext cx="3000396" cy="3000396"/>
          </a:xfrm>
          <a:prstGeom prst="rect">
            <a:avLst/>
          </a:prstGeom>
          <a:noFill/>
          <a:ln w="9525">
            <a:noFill/>
            <a:miter lim="800000"/>
            <a:headEnd/>
            <a:tailEnd/>
          </a:ln>
          <a:effectLst/>
        </p:spPr>
      </p:pic>
      <p:sp>
        <p:nvSpPr>
          <p:cNvPr id="1027" name="Rectangle 3"/>
          <p:cNvSpPr>
            <a:spLocks noChangeArrowheads="1"/>
          </p:cNvSpPr>
          <p:nvPr/>
        </p:nvSpPr>
        <p:spPr bwMode="auto">
          <a:xfrm>
            <a:off x="0" y="785794"/>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0363" marR="0" lvl="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solidFill>
                    <a:schemeClr val="tx2">
                      <a:lumMod val="50000"/>
                    </a:schemeClr>
                  </a:solidFill>
                </a:ln>
                <a:solidFill>
                  <a:schemeClr val="tx2">
                    <a:lumMod val="75000"/>
                  </a:schemeClr>
                </a:solidFill>
                <a:effectLst/>
                <a:latin typeface="Monotype Corsiva" pitchFamily="66" charset="0"/>
                <a:ea typeface="Times New Roman" pitchFamily="18" charset="0"/>
                <a:cs typeface="Times New Roman" pitchFamily="18" charset="0"/>
              </a:rPr>
              <a:t>Example 1.</a:t>
            </a:r>
            <a:r>
              <a:rPr kumimoji="0" lang="en-US"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3643306" y="1500174"/>
            <a:ext cx="2714644" cy="2553891"/>
          </a:xfrm>
          <a:prstGeom prst="round2DiagRect">
            <a:avLst/>
          </a:prstGeom>
          <a:solidFill>
            <a:schemeClr val="bg2"/>
          </a:solidFill>
          <a:ln>
            <a:solidFill>
              <a:schemeClr val="bg2">
                <a:lumMod val="25000"/>
              </a:schemeClr>
            </a:solid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125413"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Enter the following text into the decryption device:</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r>
              <a:rPr lang="en-US" sz="2400" b="1" dirty="0">
                <a:latin typeface="Times New Roman" pitchFamily="18" charset="0"/>
                <a:cs typeface="Times New Roman" pitchFamily="18" charset="0"/>
              </a:rPr>
              <a:t>00112233</a:t>
            </a:r>
            <a:endParaRPr lang="ru-RU"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10</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1" name="Rectangle 7"/>
          <p:cNvSpPr>
            <a:spLocks noChangeArrowheads="1"/>
          </p:cNvSpPr>
          <p:nvPr/>
        </p:nvSpPr>
        <p:spPr bwMode="auto">
          <a:xfrm>
            <a:off x="6286512" y="1000108"/>
            <a:ext cx="2857488"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the output we get:</a:t>
            </a:r>
          </a:p>
          <a:p>
            <a:endParaRPr lang="ru-RU" sz="2400" dirty="0">
              <a:latin typeface="Times New Roman" pitchFamily="18" charset="0"/>
              <a:cs typeface="Times New Roman" pitchFamily="18" charset="0"/>
            </a:endParaRP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 name="Прямоугольник 26"/>
          <p:cNvSpPr/>
          <p:nvPr/>
        </p:nvSpPr>
        <p:spPr>
          <a:xfrm>
            <a:off x="500034" y="5214950"/>
            <a:ext cx="8501122" cy="461665"/>
          </a:xfrm>
          <a:prstGeom prst="rect">
            <a:avLst/>
          </a:prstGeom>
        </p:spPr>
        <p:txBody>
          <a:bodyPr wrap="square">
            <a:spAutoFit/>
          </a:bodyPr>
          <a:lstStyle/>
          <a:p>
            <a:r>
              <a:rPr lang="en-US" sz="2400" dirty="0">
                <a:latin typeface="Times New Roman" pitchFamily="18" charset="0"/>
                <a:cs typeface="Times New Roman" pitchFamily="18" charset="0"/>
              </a:rPr>
              <a:t>So instead of 32 characters 10 characters will be used.</a:t>
            </a:r>
            <a:endParaRPr lang="ru-RU" sz="2400" dirty="0">
              <a:latin typeface="Times New Roman" pitchFamily="18" charset="0"/>
              <a:cs typeface="Times New Roman" pitchFamily="18" charset="0"/>
            </a:endParaRPr>
          </a:p>
        </p:txBody>
      </p:sp>
      <p:pic>
        <p:nvPicPr>
          <p:cNvPr id="68619" name="Picture 11"/>
          <p:cNvPicPr>
            <a:picLocks noChangeAspect="1" noChangeArrowheads="1"/>
          </p:cNvPicPr>
          <p:nvPr/>
        </p:nvPicPr>
        <p:blipFill>
          <a:blip r:embed="rId5" cstate="print">
            <a:lum bright="-20000" contrast="30000"/>
          </a:blip>
          <a:srcRect l="45703" t="50000" r="44336" b="22916"/>
          <a:stretch>
            <a:fillRect/>
          </a:stretch>
        </p:blipFill>
        <p:spPr bwMode="auto">
          <a:xfrm>
            <a:off x="6572264" y="1643050"/>
            <a:ext cx="2269530" cy="3471046"/>
          </a:xfrm>
          <a:prstGeom prst="round2DiagRect">
            <a:avLst>
              <a:gd name="adj1" fmla="val 16667"/>
              <a:gd name="adj2" fmla="val 0"/>
            </a:avLst>
          </a:prstGeom>
          <a:ln w="28575" cap="sq">
            <a:solidFill>
              <a:schemeClr val="bg2">
                <a:lumMod val="50000"/>
              </a:schemeClr>
            </a:solidFill>
            <a:miter lim="800000"/>
          </a:ln>
          <a:effectLst>
            <a:outerShdw blurRad="254000" algn="tl" rotWithShape="0">
              <a:srgbClr val="000000">
                <a:alpha val="43000"/>
              </a:srgbClr>
            </a:outerShdw>
          </a:effec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8"/>
                                        </p:tgtEl>
                                        <p:attrNameLst>
                                          <p:attrName>style.visibility</p:attrName>
                                        </p:attrNameLst>
                                      </p:cBhvr>
                                      <p:to>
                                        <p:strVal val="visible"/>
                                      </p:to>
                                    </p:set>
                                    <p:anim calcmode="discrete" valueType="clr">
                                      <p:cBhvr override="childStyle">
                                        <p:cTn id="7" dur="80"/>
                                        <p:tgtEl>
                                          <p:spTgt spid="10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8"/>
                                        </p:tgtEl>
                                        <p:attrNameLst>
                                          <p:attrName>fillcolor</p:attrName>
                                        </p:attrNameLst>
                                      </p:cBhvr>
                                      <p:tavLst>
                                        <p:tav tm="0">
                                          <p:val>
                                            <p:clrVal>
                                              <a:schemeClr val="accent2"/>
                                            </p:clrVal>
                                          </p:val>
                                        </p:tav>
                                        <p:tav tm="50000">
                                          <p:val>
                                            <p:clrVal>
                                              <a:schemeClr val="hlink"/>
                                            </p:clrVal>
                                          </p:val>
                                        </p:tav>
                                      </p:tavLst>
                                    </p:anim>
                                    <p:set>
                                      <p:cBhvr>
                                        <p:cTn id="9" dur="80"/>
                                        <p:tgtEl>
                                          <p:spTgt spid="10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31">
                                            <p:txEl>
                                              <p:pRg st="0" end="0"/>
                                            </p:txEl>
                                          </p:spTgt>
                                        </p:tgtEl>
                                        <p:attrNameLst>
                                          <p:attrName>style.visibility</p:attrName>
                                        </p:attrNameLst>
                                      </p:cBhvr>
                                      <p:to>
                                        <p:strVal val="visible"/>
                                      </p:to>
                                    </p:set>
                                    <p:animEffect transition="in" filter="wipe(up)">
                                      <p:cBhvr>
                                        <p:cTn id="14" dur="1000"/>
                                        <p:tgtEl>
                                          <p:spTgt spid="103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8619"/>
                                        </p:tgtEl>
                                        <p:attrNameLst>
                                          <p:attrName>style.visibility</p:attrName>
                                        </p:attrNameLst>
                                      </p:cBhvr>
                                      <p:to>
                                        <p:strVal val="visible"/>
                                      </p:to>
                                    </p:set>
                                    <p:animEffect transition="in" filter="wipe(up)">
                                      <p:cBhvr>
                                        <p:cTn id="19" dur="2000"/>
                                        <p:tgtEl>
                                          <p:spTgt spid="6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14</a:t>
            </a:fld>
            <a:endParaRPr lang="ru-RU" dirty="0"/>
          </a:p>
        </p:txBody>
      </p:sp>
      <p:sp>
        <p:nvSpPr>
          <p:cNvPr id="7" name="Содержимое 6"/>
          <p:cNvSpPr>
            <a:spLocks noGrp="1"/>
          </p:cNvSpPr>
          <p:nvPr>
            <p:ph idx="1"/>
          </p:nvPr>
        </p:nvSpPr>
        <p:spPr>
          <a:xfrm>
            <a:off x="285720" y="857232"/>
            <a:ext cx="8643966" cy="5268931"/>
          </a:xfrm>
        </p:spPr>
        <p:txBody>
          <a:bodyPr>
            <a:noAutofit/>
          </a:bodyPr>
          <a:lstStyle/>
          <a:p>
            <a:pPr marL="0" indent="360363">
              <a:spcBef>
                <a:spcPts val="0"/>
              </a:spcBef>
              <a:buNone/>
            </a:pPr>
            <a:r>
              <a:rPr lang="en-US" sz="2400" dirty="0">
                <a:latin typeface="Times New Roman" pitchFamily="18" charset="0"/>
                <a:cs typeface="Times New Roman" pitchFamily="18" charset="0"/>
              </a:rPr>
              <a:t>Suppose a cryptanalyst has access to an encryption device with an unknown key. In M. </a:t>
            </a:r>
            <a:r>
              <a:rPr lang="en-US" sz="2400" dirty="0" smtClean="0">
                <a:latin typeface="Times New Roman" pitchFamily="18" charset="0"/>
                <a:cs typeface="Times New Roman" pitchFamily="18" charset="0"/>
              </a:rPr>
              <a:t>Vojvoda </a:t>
            </a:r>
            <a:r>
              <a:rPr lang="en-US" sz="2400" dirty="0">
                <a:latin typeface="Times New Roman" pitchFamily="18" charset="0"/>
                <a:cs typeface="Times New Roman" pitchFamily="18" charset="0"/>
              </a:rPr>
              <a:t>[1] the following text is built for encryption: </a:t>
            </a:r>
            <a:endParaRPr lang="ru-RU" sz="2400" dirty="0">
              <a:latin typeface="Times New Roman" pitchFamily="18" charset="0"/>
              <a:cs typeface="Times New Roman" pitchFamily="18" charset="0"/>
            </a:endParaRPr>
          </a:p>
          <a:p>
            <a:pPr marL="0" indent="719138">
              <a:spcBef>
                <a:spcPts val="0"/>
              </a:spcBef>
              <a:buNone/>
            </a:pP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 </a:t>
            </a:r>
            <a:r>
              <a:rPr lang="en-US" sz="2400"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marL="0" indent="719138">
              <a:spcBef>
                <a:spcPts val="0"/>
              </a:spcBef>
              <a:buNone/>
            </a:pP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marL="0" indent="719138">
              <a:spcBef>
                <a:spcPts val="0"/>
              </a:spcBef>
              <a:buNone/>
            </a:pP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dirty="0" err="1">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dirty="0" err="1">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dirty="0" err="1">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i="1" baseline="-250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marL="0" indent="360363">
              <a:buNone/>
            </a:pPr>
            <a:r>
              <a:rPr lang="en-US" sz="2400" dirty="0">
                <a:latin typeface="Times New Roman" pitchFamily="18" charset="0"/>
                <a:cs typeface="Times New Roman" pitchFamily="18" charset="0"/>
              </a:rPr>
              <a:t> This text is entered into the encryption device discretely by 2 characters. </a:t>
            </a:r>
          </a:p>
          <a:p>
            <a:pPr marL="0" indent="360363">
              <a:buNone/>
            </a:pPr>
            <a:r>
              <a:rPr lang="en-US" sz="2400" dirty="0">
                <a:latin typeface="Times New Roman" pitchFamily="18" charset="0"/>
                <a:cs typeface="Times New Roman" pitchFamily="18" charset="0"/>
              </a:rPr>
              <a:t>Due</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to</a:t>
            </a:r>
            <a:r>
              <a:rPr lang="ru-RU" sz="2400" dirty="0">
                <a:latin typeface="Times New Roman" pitchFamily="18" charset="0"/>
                <a:cs typeface="Times New Roman" pitchFamily="18" charset="0"/>
              </a:rPr>
              <a:t> this </a:t>
            </a:r>
            <a:r>
              <a:rPr lang="ru-RU" sz="2400" dirty="0" err="1">
                <a:latin typeface="Times New Roman" pitchFamily="18" charset="0"/>
                <a:cs typeface="Times New Roman" pitchFamily="18" charset="0"/>
              </a:rPr>
              <a:t>input</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we</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have</a:t>
            </a:r>
            <a:r>
              <a:rPr lang="ru-RU" sz="2400" dirty="0">
                <a:latin typeface="Times New Roman" pitchFamily="18" charset="0"/>
                <a:cs typeface="Times New Roman" pitchFamily="18" charset="0"/>
              </a:rPr>
              <a:t> the </a:t>
            </a:r>
            <a:r>
              <a:rPr lang="ru-RU" sz="2400" dirty="0" err="1">
                <a:latin typeface="Times New Roman" pitchFamily="18" charset="0"/>
                <a:cs typeface="Times New Roman" pitchFamily="18" charset="0"/>
              </a:rPr>
              <a:t>following</a:t>
            </a:r>
            <a:r>
              <a:rPr lang="ru-RU" sz="2400" dirty="0">
                <a:latin typeface="Times New Roman" pitchFamily="18" charset="0"/>
                <a:cs typeface="Times New Roman" pitchFamily="18" charset="0"/>
              </a:rPr>
              <a:t> </a:t>
            </a:r>
            <a:r>
              <a:rPr lang="en-GB" sz="2400" dirty="0">
                <a:latin typeface="Times New Roman" pitchFamily="18" charset="0"/>
                <a:cs typeface="Times New Roman" pitchFamily="18" charset="0"/>
              </a:rPr>
              <a:t>ciphertext </a:t>
            </a:r>
            <a:r>
              <a:rPr lang="ru-RU"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marL="542925" indent="176213">
              <a:buNone/>
            </a:pPr>
            <a:r>
              <a:rPr lang="en-GB" sz="2400" i="1" dirty="0"/>
              <a:t> l</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1</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1</a:t>
            </a:r>
            <a:r>
              <a:rPr lang="en-US" sz="2400" i="1" dirty="0"/>
              <a:t>)*</a:t>
            </a:r>
            <a:r>
              <a:rPr lang="en-GB" sz="2400" i="1" dirty="0"/>
              <a:t>q</a:t>
            </a:r>
            <a:r>
              <a:rPr lang="en-US" sz="2400" i="1" baseline="-25000" dirty="0"/>
              <a:t>2</a:t>
            </a:r>
            <a:r>
              <a:rPr lang="en-US" sz="2400" i="1" dirty="0"/>
              <a:t>; …</a:t>
            </a:r>
            <a:r>
              <a:rPr lang="en-GB" sz="2400" i="1" dirty="0"/>
              <a:t>l</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1</a:t>
            </a:r>
            <a:r>
              <a:rPr lang="en-US" sz="2400" i="1" dirty="0"/>
              <a:t>)*</a:t>
            </a:r>
            <a:r>
              <a:rPr lang="en-GB" sz="2400" i="1" dirty="0"/>
              <a:t>q</a:t>
            </a:r>
            <a:r>
              <a:rPr lang="en-US" sz="2400" i="1" baseline="-25000" dirty="0"/>
              <a:t>n</a:t>
            </a:r>
            <a:r>
              <a:rPr lang="en-US" sz="2400" i="1" dirty="0"/>
              <a:t>;</a:t>
            </a:r>
            <a:endParaRPr lang="ru-RU" sz="2400" i="1" dirty="0"/>
          </a:p>
          <a:p>
            <a:pPr indent="376238">
              <a:buNone/>
            </a:pPr>
            <a:r>
              <a:rPr lang="en-GB" sz="2400" i="1" dirty="0"/>
              <a:t>l</a:t>
            </a:r>
            <a:r>
              <a:rPr lang="en-US" sz="2400" i="1" dirty="0"/>
              <a:t>*</a:t>
            </a:r>
            <a:r>
              <a:rPr lang="en-GB" sz="2400" i="1" dirty="0"/>
              <a:t>q</a:t>
            </a:r>
            <a:r>
              <a:rPr lang="en-US" sz="2400" i="1" baseline="-25000" dirty="0"/>
              <a:t>2</a:t>
            </a:r>
            <a:r>
              <a:rPr lang="en-US" sz="2400" i="1" dirty="0"/>
              <a:t>  (</a:t>
            </a:r>
            <a:r>
              <a:rPr lang="en-GB" sz="2400" i="1" dirty="0"/>
              <a:t>l</a:t>
            </a:r>
            <a:r>
              <a:rPr lang="en-US" sz="2400" i="1" dirty="0"/>
              <a:t>*</a:t>
            </a:r>
            <a:r>
              <a:rPr lang="en-GB" sz="2400" i="1" dirty="0"/>
              <a:t>q</a:t>
            </a:r>
            <a:r>
              <a:rPr lang="en-US" sz="2400" i="1" baseline="-25000" dirty="0"/>
              <a:t>2</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2</a:t>
            </a:r>
            <a:r>
              <a:rPr lang="en-US" sz="2400" i="1" dirty="0"/>
              <a:t>  (</a:t>
            </a:r>
            <a:r>
              <a:rPr lang="en-GB" sz="2400" i="1" dirty="0"/>
              <a:t>l</a:t>
            </a:r>
            <a:r>
              <a:rPr lang="en-US" sz="2400" i="1" dirty="0"/>
              <a:t>*</a:t>
            </a:r>
            <a:r>
              <a:rPr lang="en-GB" sz="2400" i="1" dirty="0"/>
              <a:t>q</a:t>
            </a:r>
            <a:r>
              <a:rPr lang="en-US" sz="2400" i="1" baseline="-25000" dirty="0"/>
              <a:t>2</a:t>
            </a:r>
            <a:r>
              <a:rPr lang="en-US" sz="2400" i="1" dirty="0"/>
              <a:t>)*</a:t>
            </a:r>
            <a:r>
              <a:rPr lang="en-GB" sz="2400" i="1" dirty="0"/>
              <a:t>q</a:t>
            </a:r>
            <a:r>
              <a:rPr lang="en-US" sz="2400" i="1" baseline="-25000" dirty="0"/>
              <a:t>2</a:t>
            </a:r>
            <a:r>
              <a:rPr lang="en-US" sz="2400" i="1" dirty="0"/>
              <a:t>; … </a:t>
            </a:r>
            <a:r>
              <a:rPr lang="en-GB" sz="2400" i="1" dirty="0"/>
              <a:t>l</a:t>
            </a:r>
            <a:r>
              <a:rPr lang="en-US" sz="2400" i="1" dirty="0"/>
              <a:t>*</a:t>
            </a:r>
            <a:r>
              <a:rPr lang="en-GB" sz="2400" i="1" dirty="0"/>
              <a:t>q</a:t>
            </a:r>
            <a:r>
              <a:rPr lang="en-US" sz="2400" i="1" baseline="-25000" dirty="0"/>
              <a:t>2</a:t>
            </a:r>
            <a:r>
              <a:rPr lang="en-US" sz="2400" i="1" dirty="0"/>
              <a:t>  (</a:t>
            </a:r>
            <a:r>
              <a:rPr lang="en-GB" sz="2400" i="1" dirty="0"/>
              <a:t>l</a:t>
            </a:r>
            <a:r>
              <a:rPr lang="en-US" sz="2400" i="1" dirty="0"/>
              <a:t>*</a:t>
            </a:r>
            <a:r>
              <a:rPr lang="en-GB" sz="2400" i="1" dirty="0"/>
              <a:t>q</a:t>
            </a:r>
            <a:r>
              <a:rPr lang="en-US" sz="2400" i="1" baseline="-25000" dirty="0"/>
              <a:t>2</a:t>
            </a:r>
            <a:r>
              <a:rPr lang="en-US" sz="2400" i="1" dirty="0"/>
              <a:t>)*</a:t>
            </a:r>
            <a:r>
              <a:rPr lang="en-GB" sz="2400" i="1" dirty="0"/>
              <a:t>q</a:t>
            </a:r>
            <a:r>
              <a:rPr lang="en-US" sz="2400" i="1" baseline="-25000" dirty="0"/>
              <a:t>n</a:t>
            </a:r>
            <a:r>
              <a:rPr lang="en-US" sz="2400" i="1" dirty="0"/>
              <a:t>;…</a:t>
            </a:r>
            <a:endParaRPr lang="ru-RU" sz="2400" i="1" dirty="0"/>
          </a:p>
          <a:p>
            <a:pPr indent="376238">
              <a:buNone/>
            </a:pPr>
            <a:r>
              <a:rPr lang="en-GB" sz="2400" i="1" dirty="0"/>
              <a:t>l</a:t>
            </a:r>
            <a:r>
              <a:rPr lang="en-US" sz="2400" i="1" dirty="0"/>
              <a:t>*</a:t>
            </a:r>
            <a:r>
              <a:rPr lang="en-GB" sz="2400" i="1" dirty="0"/>
              <a:t>q</a:t>
            </a:r>
            <a:r>
              <a:rPr lang="en-US" sz="2400" i="1" baseline="-25000" dirty="0"/>
              <a:t>n</a:t>
            </a:r>
            <a:r>
              <a:rPr lang="en-US" sz="2400" i="1" dirty="0"/>
              <a:t>  (</a:t>
            </a:r>
            <a:r>
              <a:rPr lang="en-GB" sz="2400" i="1" dirty="0"/>
              <a:t>l</a:t>
            </a:r>
            <a:r>
              <a:rPr lang="en-US" sz="2400" i="1" dirty="0"/>
              <a:t>*</a:t>
            </a:r>
            <a:r>
              <a:rPr lang="en-GB" sz="2400" i="1" dirty="0"/>
              <a:t>q</a:t>
            </a:r>
            <a:r>
              <a:rPr lang="en-US" sz="2400" i="1" baseline="-25000" dirty="0"/>
              <a:t>n</a:t>
            </a:r>
            <a:r>
              <a:rPr lang="en-US" sz="2400" i="1" dirty="0"/>
              <a:t>)*</a:t>
            </a:r>
            <a:r>
              <a:rPr lang="en-GB" sz="2400" i="1" dirty="0"/>
              <a:t>q</a:t>
            </a:r>
            <a:r>
              <a:rPr lang="en-US" sz="2400" i="1" baseline="-25000" dirty="0"/>
              <a:t>1</a:t>
            </a:r>
            <a:r>
              <a:rPr lang="en-US" sz="2400" i="1" dirty="0"/>
              <a:t>; </a:t>
            </a:r>
            <a:r>
              <a:rPr lang="en-GB" sz="2400" i="1" dirty="0"/>
              <a:t>l</a:t>
            </a:r>
            <a:r>
              <a:rPr lang="en-US" sz="2400" i="1" dirty="0"/>
              <a:t>*</a:t>
            </a:r>
            <a:r>
              <a:rPr lang="en-GB" sz="2400" i="1" dirty="0"/>
              <a:t>q</a:t>
            </a:r>
            <a:r>
              <a:rPr lang="en-US" sz="2400" i="1" baseline="-25000" dirty="0"/>
              <a:t>n</a:t>
            </a:r>
            <a:r>
              <a:rPr lang="en-US" sz="2400" i="1" dirty="0"/>
              <a:t>  (</a:t>
            </a:r>
            <a:r>
              <a:rPr lang="en-GB" sz="2400" i="1" dirty="0"/>
              <a:t>l</a:t>
            </a:r>
            <a:r>
              <a:rPr lang="en-US" sz="2400" i="1" dirty="0"/>
              <a:t>*</a:t>
            </a:r>
            <a:r>
              <a:rPr lang="en-GB" sz="2400" i="1" dirty="0"/>
              <a:t>q</a:t>
            </a:r>
            <a:r>
              <a:rPr lang="en-US" sz="2400" i="1" baseline="-25000" dirty="0"/>
              <a:t>n</a:t>
            </a:r>
            <a:r>
              <a:rPr lang="en-US" sz="2400" i="1" dirty="0"/>
              <a:t>)*</a:t>
            </a:r>
            <a:r>
              <a:rPr lang="en-GB" sz="2400" i="1" dirty="0"/>
              <a:t>q</a:t>
            </a:r>
            <a:r>
              <a:rPr lang="en-US" sz="2400" i="1" baseline="-25000" dirty="0"/>
              <a:t>2</a:t>
            </a:r>
            <a:r>
              <a:rPr lang="en-US" sz="2400" i="1" dirty="0"/>
              <a:t>; … </a:t>
            </a:r>
            <a:r>
              <a:rPr lang="en-GB" sz="2400" i="1" dirty="0"/>
              <a:t>l</a:t>
            </a:r>
            <a:r>
              <a:rPr lang="en-US" sz="2400" i="1" dirty="0"/>
              <a:t>*</a:t>
            </a:r>
            <a:r>
              <a:rPr lang="en-GB" sz="2400" i="1" dirty="0"/>
              <a:t>q</a:t>
            </a:r>
            <a:r>
              <a:rPr lang="en-US" sz="2400" i="1" baseline="-25000" dirty="0"/>
              <a:t>n</a:t>
            </a:r>
            <a:r>
              <a:rPr lang="en-US" sz="2400" i="1" dirty="0"/>
              <a:t>  (</a:t>
            </a:r>
            <a:r>
              <a:rPr lang="en-GB" sz="2400" i="1" dirty="0"/>
              <a:t>l</a:t>
            </a:r>
            <a:r>
              <a:rPr lang="en-US" sz="2400" i="1" dirty="0"/>
              <a:t>*</a:t>
            </a:r>
            <a:r>
              <a:rPr lang="en-GB" sz="2400" i="1" dirty="0"/>
              <a:t>q</a:t>
            </a:r>
            <a:r>
              <a:rPr lang="en-US" sz="2400" i="1" baseline="-25000" dirty="0"/>
              <a:t>n</a:t>
            </a:r>
            <a:r>
              <a:rPr lang="en-US" sz="2400" i="1" dirty="0"/>
              <a:t>)*</a:t>
            </a:r>
            <a:r>
              <a:rPr lang="en-GB" sz="2400" i="1" dirty="0"/>
              <a:t>q</a:t>
            </a:r>
            <a:r>
              <a:rPr lang="en-US" sz="2400" i="1" baseline="-25000" dirty="0"/>
              <a:t>n</a:t>
            </a:r>
            <a:r>
              <a:rPr lang="en-US" sz="2400" i="1" dirty="0"/>
              <a:t>.</a:t>
            </a:r>
            <a:endParaRPr lang="ru-RU" sz="2400" i="1" dirty="0"/>
          </a:p>
          <a:p>
            <a:pPr>
              <a:buNone/>
            </a:pPr>
            <a:r>
              <a:rPr lang="en-US" sz="2400" dirty="0"/>
              <a:t> </a:t>
            </a:r>
            <a:endParaRPr lang="ru-RU" sz="2400" dirty="0"/>
          </a:p>
          <a:p>
            <a:pPr>
              <a:buNone/>
            </a:pPr>
            <a:endParaRPr lang="ru-RU" sz="2400" dirty="0">
              <a:latin typeface="Times New Roman" pitchFamily="18" charset="0"/>
              <a:cs typeface="Times New Roman" pitchFamily="18" charset="0"/>
            </a:endParaRPr>
          </a:p>
        </p:txBody>
      </p:sp>
      <p:sp>
        <p:nvSpPr>
          <p:cNvPr id="8" name="Заголовок 5"/>
          <p:cNvSpPr txBox="1">
            <a:spLocks/>
          </p:cNvSpPr>
          <p:nvPr/>
        </p:nvSpPr>
        <p:spPr>
          <a:xfrm>
            <a:off x="0" y="142852"/>
            <a:ext cx="9144000" cy="785818"/>
          </a:xfrm>
          <a:prstGeom prst="rect">
            <a:avLst/>
          </a:prstGeom>
        </p:spPr>
        <p:txBody>
          <a:bodyPr vert="horz" lIns="91440" tIns="45720" rIns="91440" bIns="45720" rtlCol="0" anchor="ctr">
            <a:noAutofit/>
          </a:bodyPr>
          <a:lstStyle/>
          <a:p>
            <a:pPr marL="542925" lvl="0" fontAlgn="base">
              <a:spcBef>
                <a:spcPct val="0"/>
              </a:spcBef>
              <a:spcAft>
                <a:spcPct val="0"/>
              </a:spcAft>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Chosen </a:t>
            </a:r>
            <a:r>
              <a:rPr lang="en-US" sz="3200" b="1" dirty="0">
                <a:ln>
                  <a:solidFill>
                    <a:schemeClr val="tx2">
                      <a:lumMod val="50000"/>
                    </a:schemeClr>
                  </a:solidFill>
                </a:ln>
                <a:solidFill>
                  <a:schemeClr val="tx2">
                    <a:lumMod val="75000"/>
                  </a:schemeClr>
                </a:solidFill>
                <a:latin typeface="Monotype Corsiva" pitchFamily="66" charset="0"/>
              </a:rPr>
              <a:t>plaintext</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attack</a:t>
            </a:r>
            <a:endParaRPr kumimoji="0" lang="en-US" sz="3200" b="0"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15</a:t>
            </a:fld>
            <a:endParaRPr lang="ru-RU" dirty="0"/>
          </a:p>
        </p:txBody>
      </p:sp>
      <p:sp>
        <p:nvSpPr>
          <p:cNvPr id="1027" name="Rectangle 3"/>
          <p:cNvSpPr>
            <a:spLocks noChangeArrowheads="1"/>
          </p:cNvSpPr>
          <p:nvPr/>
        </p:nvSpPr>
        <p:spPr bwMode="auto">
          <a:xfrm>
            <a:off x="214282" y="785794"/>
            <a:ext cx="892971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25413" fontAlgn="base">
              <a:spcBef>
                <a:spcPct val="0"/>
              </a:spcBef>
              <a:spcAft>
                <a:spcPct val="0"/>
              </a:spcAft>
            </a:pPr>
            <a:r>
              <a:rPr kumimoji="0" lang="en-US" sz="3200" b="1" i="0" u="none" strike="noStrike" cap="none" normalizeH="0" baseline="0" dirty="0">
                <a:ln>
                  <a:solidFill>
                    <a:schemeClr val="tx2">
                      <a:lumMod val="50000"/>
                    </a:schemeClr>
                  </a:solidFill>
                </a:ln>
                <a:solidFill>
                  <a:schemeClr val="tx2">
                    <a:lumMod val="75000"/>
                  </a:schemeClr>
                </a:solidFill>
                <a:effectLst/>
                <a:latin typeface="Monotype Corsiva" pitchFamily="66" charset="0"/>
                <a:ea typeface="Times New Roman" pitchFamily="18" charset="0"/>
                <a:cs typeface="Times New Roman" pitchFamily="18" charset="0"/>
              </a:rPr>
              <a:t>Example 2.</a:t>
            </a:r>
            <a:r>
              <a:rPr kumimoji="0" lang="en-US"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Let </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1</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2</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3</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US" sz="2400" b="0" i="1"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rPr>
              <a:t>4</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and let the quasigroup </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Q</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with which the </a:t>
            </a:r>
            <a:r>
              <a:rPr lang="en-US" sz="2400" dirty="0">
                <a:latin typeface="Times New Roman" pitchFamily="18" charset="0"/>
                <a:cs typeface="Times New Roman" pitchFamily="18" charset="0"/>
              </a:rPr>
              <a:t>encryption</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is performed have the following Cayley table: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4000496" y="2000240"/>
            <a:ext cx="2714644" cy="2677656"/>
          </a:xfrm>
          <a:prstGeom prst="rect">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indent="125413"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Enter the following text into the </a:t>
            </a:r>
            <a:r>
              <a:rPr lang="en-US" sz="2400" dirty="0">
                <a:latin typeface="Times New Roman" pitchFamily="18" charset="0"/>
                <a:cs typeface="Times New Roman" pitchFamily="18" charset="0"/>
              </a:rPr>
              <a:t>encryption device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00 01 02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10 11 12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20 21 22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30 31 32 33</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1" name="Rectangle 7"/>
          <p:cNvSpPr>
            <a:spLocks noChangeArrowheads="1"/>
          </p:cNvSpPr>
          <p:nvPr/>
        </p:nvSpPr>
        <p:spPr bwMode="auto">
          <a:xfrm>
            <a:off x="7000892" y="2000240"/>
            <a:ext cx="1928858" cy="2308324"/>
          </a:xfrm>
          <a:prstGeom prst="rect">
            <a:avLst/>
          </a:prstGeom>
          <a:solidFill>
            <a:schemeClr val="accent5">
              <a:lumMod val="20000"/>
              <a:lumOff val="80000"/>
            </a:schemeClr>
          </a:solidFill>
          <a:ln w="28575">
            <a:solidFill>
              <a:schemeClr val="tx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effectLst/>
                <a:latin typeface="Times New Roman" pitchFamily="18" charset="0"/>
                <a:ea typeface="Times New Roman" pitchFamily="18" charset="0"/>
                <a:cs typeface="Times New Roman" pitchFamily="18" charset="0"/>
              </a:rPr>
              <a:t>At the output we get:</a:t>
            </a:r>
          </a:p>
          <a:p>
            <a:r>
              <a:rPr lang="en-US" sz="2400" b="1" dirty="0">
                <a:latin typeface="Times New Roman" pitchFamily="18" charset="0"/>
                <a:cs typeface="Times New Roman" pitchFamily="18" charset="0"/>
              </a:rPr>
              <a:t>30 32 31 </a:t>
            </a:r>
            <a:r>
              <a:rPr lang="en-US" sz="2400" dirty="0">
                <a:latin typeface="Times New Roman" pitchFamily="18" charset="0"/>
                <a:cs typeface="Times New Roman" pitchFamily="18" charset="0"/>
              </a:rPr>
              <a:t>33</a:t>
            </a:r>
            <a:endParaRPr lang="ru-RU"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01 03 00 </a:t>
            </a:r>
            <a:r>
              <a:rPr lang="en-US" sz="2400" dirty="0">
                <a:latin typeface="Times New Roman" pitchFamily="18" charset="0"/>
                <a:cs typeface="Times New Roman" pitchFamily="18" charset="0"/>
              </a:rPr>
              <a:t>02</a:t>
            </a:r>
            <a:endParaRPr lang="ru-RU"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23 20 22 </a:t>
            </a:r>
            <a:r>
              <a:rPr lang="en-US" sz="2400" dirty="0">
                <a:latin typeface="Times New Roman" pitchFamily="18" charset="0"/>
                <a:cs typeface="Times New Roman" pitchFamily="18" charset="0"/>
              </a:rPr>
              <a:t>21</a:t>
            </a:r>
            <a:endParaRPr lang="ru-RU"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12 11 13 10</a:t>
            </a:r>
            <a:endParaRPr kumimoji="0" lang="en-US" sz="1800" b="0" i="0" u="none" strike="noStrike" cap="none" normalizeH="0" baseline="0" dirty="0">
              <a:ln>
                <a:noFill/>
              </a:ln>
              <a:effectLst/>
              <a:latin typeface="Arial" pitchFamily="34" charset="0"/>
              <a:cs typeface="Arial" pitchFamily="34" charset="0"/>
            </a:endParaRPr>
          </a:p>
        </p:txBody>
      </p:sp>
      <p:sp>
        <p:nvSpPr>
          <p:cNvPr id="22" name="Прямоугольник 21"/>
          <p:cNvSpPr/>
          <p:nvPr/>
        </p:nvSpPr>
        <p:spPr>
          <a:xfrm>
            <a:off x="285720" y="4714884"/>
            <a:ext cx="8643998" cy="830997"/>
          </a:xfrm>
          <a:prstGeom prst="rect">
            <a:avLst/>
          </a:prstGeom>
        </p:spPr>
        <p:txBody>
          <a:bodyPr wrap="square">
            <a:spAutoFit/>
          </a:bodyPr>
          <a:lstStyle/>
          <a:p>
            <a:r>
              <a:rPr lang="en-US" sz="2400" dirty="0">
                <a:latin typeface="Times New Roman" pitchFamily="18" charset="0"/>
                <a:cs typeface="Times New Roman" pitchFamily="18" charset="0"/>
              </a:rPr>
              <a:t>The plaintext used in the attack consists of         characters divided into pairs. However, a shorter encrypted text consisting of</a:t>
            </a:r>
            <a:endParaRPr lang="ru-RU" sz="2400" dirty="0">
              <a:latin typeface="Times New Roman" pitchFamily="18" charset="0"/>
              <a:cs typeface="Times New Roman" pitchFamily="18" charset="0"/>
            </a:endParaRPr>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044" name="Picture 20"/>
          <p:cNvPicPr>
            <a:picLocks noChangeAspect="1" noChangeArrowheads="1"/>
          </p:cNvPicPr>
          <p:nvPr/>
        </p:nvPicPr>
        <p:blipFill>
          <a:blip r:embed="rId4" cstate="print">
            <a:clrChange>
              <a:clrFrom>
                <a:srgbClr val="FFFFFF"/>
              </a:clrFrom>
              <a:clrTo>
                <a:srgbClr val="FFFFFF">
                  <a:alpha val="0"/>
                </a:srgbClr>
              </a:clrTo>
            </a:clrChange>
            <a:lum bright="-30000" contrast="40000"/>
          </a:blip>
          <a:srcRect/>
          <a:stretch>
            <a:fillRect/>
          </a:stretch>
        </p:blipFill>
        <p:spPr bwMode="auto">
          <a:xfrm>
            <a:off x="5643570" y="4786322"/>
            <a:ext cx="468522"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27" name="Прямоугольник 26"/>
          <p:cNvSpPr/>
          <p:nvPr/>
        </p:nvSpPr>
        <p:spPr>
          <a:xfrm>
            <a:off x="285720" y="5500702"/>
            <a:ext cx="8715436" cy="830997"/>
          </a:xfrm>
          <a:prstGeom prst="rect">
            <a:avLst/>
          </a:prstGeom>
        </p:spPr>
        <p:txBody>
          <a:bodyPr wrap="square">
            <a:spAutoFit/>
          </a:bodyPr>
          <a:lstStyle/>
          <a:p>
            <a:r>
              <a:rPr lang="en-US" sz="2400" dirty="0">
                <a:latin typeface="Times New Roman" pitchFamily="18" charset="0"/>
                <a:cs typeface="Times New Roman" pitchFamily="18" charset="0"/>
              </a:rPr>
              <a:t>characters can be constructed (in our example, instead of 32 characters, 18 characters can be used).</a:t>
            </a:r>
            <a:endParaRPr lang="ru-RU" sz="2400" dirty="0">
              <a:latin typeface="Times New Roman" pitchFamily="18" charset="0"/>
              <a:cs typeface="Times New Roman" pitchFamily="18" charset="0"/>
            </a:endParaRPr>
          </a:p>
        </p:txBody>
      </p:sp>
      <p:pic>
        <p:nvPicPr>
          <p:cNvPr id="69634" name="Picture 2"/>
          <p:cNvPicPr>
            <a:picLocks noGrp="1" noChangeAspect="1" noChangeArrowheads="1"/>
          </p:cNvPicPr>
          <p:nvPr>
            <p:ph idx="1"/>
          </p:nvPr>
        </p:nvPicPr>
        <p:blipFill>
          <a:blip r:embed="rId5" cstate="print">
            <a:lum bright="-20000" contrast="30000"/>
          </a:blip>
          <a:srcRect l="44039" t="60926" r="46829" b="23741"/>
          <a:stretch>
            <a:fillRect/>
          </a:stretch>
        </p:blipFill>
        <p:spPr bwMode="auto">
          <a:xfrm>
            <a:off x="1142976" y="2143116"/>
            <a:ext cx="2571768" cy="2428892"/>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69637" name="Rectangle 5"/>
          <p:cNvSpPr>
            <a:spLocks noChangeArrowheads="1"/>
          </p:cNvSpPr>
          <p:nvPr/>
        </p:nvSpPr>
        <p:spPr bwMode="auto">
          <a:xfrm>
            <a:off x="0" y="244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a:ln>
                  <a:noFill/>
                </a:ln>
                <a:solidFill>
                  <a:schemeClr val="tx1"/>
                </a:solidFill>
                <a:effectLst/>
                <a:latin typeface="Arial" pitchFamily="34"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9638" name="Picture 6"/>
          <p:cNvPicPr>
            <a:picLocks noChangeAspect="1" noChangeArrowheads="1"/>
          </p:cNvPicPr>
          <p:nvPr/>
        </p:nvPicPr>
        <p:blipFill>
          <a:blip r:embed="rId6" cstate="print">
            <a:clrChange>
              <a:clrFrom>
                <a:srgbClr val="FFFFFF"/>
              </a:clrFrom>
              <a:clrTo>
                <a:srgbClr val="FFFFFF">
                  <a:alpha val="0"/>
                </a:srgbClr>
              </a:clrTo>
            </a:clrChange>
            <a:lum bright="-20000" contrast="40000"/>
          </a:blip>
          <a:srcRect/>
          <a:stretch>
            <a:fillRect/>
          </a:stretch>
        </p:blipFill>
        <p:spPr bwMode="auto">
          <a:xfrm>
            <a:off x="7572396" y="5143512"/>
            <a:ext cx="1080846"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20" name="Заголовок 5"/>
          <p:cNvSpPr txBox="1">
            <a:spLocks/>
          </p:cNvSpPr>
          <p:nvPr/>
        </p:nvSpPr>
        <p:spPr>
          <a:xfrm>
            <a:off x="0" y="142852"/>
            <a:ext cx="9144000" cy="785818"/>
          </a:xfrm>
          <a:prstGeom prst="rect">
            <a:avLst/>
          </a:prstGeom>
        </p:spPr>
        <p:txBody>
          <a:bodyPr vert="horz" lIns="91440" tIns="45720" rIns="91440" bIns="45720" rtlCol="0" anchor="ctr">
            <a:noAutofit/>
          </a:bodyPr>
          <a:lstStyle/>
          <a:p>
            <a:pPr marL="542925" lvl="0" fontAlgn="base">
              <a:spcBef>
                <a:spcPct val="0"/>
              </a:spcBef>
              <a:spcAft>
                <a:spcPct val="0"/>
              </a:spcAft>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Chosen </a:t>
            </a:r>
            <a:r>
              <a:rPr lang="en-US" sz="3200" b="1" dirty="0">
                <a:ln>
                  <a:solidFill>
                    <a:schemeClr val="tx2">
                      <a:lumMod val="50000"/>
                    </a:schemeClr>
                  </a:solidFill>
                </a:ln>
                <a:solidFill>
                  <a:schemeClr val="tx2">
                    <a:lumMod val="75000"/>
                  </a:schemeClr>
                </a:solidFill>
                <a:latin typeface="Monotype Corsiva" pitchFamily="66" charset="0"/>
              </a:rPr>
              <a:t>plaintext</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attack</a:t>
            </a:r>
            <a:endParaRPr kumimoji="0" lang="en-US" sz="3200" b="0"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wipe(up)">
                                      <p:cBhvr>
                                        <p:cTn id="1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1" animBg="1"/>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16</a:t>
            </a:fld>
            <a:endParaRPr lang="ru-RU" dirty="0"/>
          </a:p>
        </p:txBody>
      </p:sp>
      <p:sp>
        <p:nvSpPr>
          <p:cNvPr id="1027" name="Rectangle 3"/>
          <p:cNvSpPr>
            <a:spLocks noChangeArrowheads="1"/>
          </p:cNvSpPr>
          <p:nvPr/>
        </p:nvSpPr>
        <p:spPr bwMode="auto">
          <a:xfrm>
            <a:off x="285720" y="857232"/>
            <a:ext cx="885828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0363"/>
            <a:r>
              <a:rPr lang="en-US" sz="2400" dirty="0">
                <a:latin typeface="Times New Roman" pitchFamily="18" charset="0"/>
                <a:cs typeface="Times New Roman" pitchFamily="18" charset="0"/>
              </a:rPr>
              <a:t>Now consider the option when characters are launched into the encryption device by the stream, i.e. as in the case of an attack with the selected ciphertext :</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US" sz="2400" i="1"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baseline="-25000" dirty="0">
                <a:latin typeface="Times New Roman" pitchFamily="18" charset="0"/>
                <a:cs typeface="Times New Roman" pitchFamily="18" charset="0"/>
              </a:rPr>
              <a:t> </a:t>
            </a:r>
            <a:endParaRPr lang="ru-RU" sz="2400" i="1"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US" sz="2400" i="1"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i="1" dirty="0">
              <a:latin typeface="Times New Roman" pitchFamily="18" charset="0"/>
              <a:cs typeface="Times New Roman" pitchFamily="18" charset="0"/>
            </a:endParaRPr>
          </a:p>
          <a:p>
            <a:pPr indent="719138"/>
            <a:r>
              <a:rPr lang="ru-RU" sz="2400" i="1" dirty="0">
                <a:latin typeface="Times New Roman" pitchFamily="18" charset="0"/>
                <a:cs typeface="Times New Roman" pitchFamily="18" charset="0"/>
              </a:rPr>
              <a:t>…</a:t>
            </a:r>
          </a:p>
          <a:p>
            <a:pPr indent="719138"/>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ru-RU" sz="2400" i="1" baseline="-25000" dirty="0">
                <a:latin typeface="Times New Roman" pitchFamily="18" charset="0"/>
                <a:cs typeface="Times New Roman" pitchFamily="18" charset="0"/>
              </a:rPr>
              <a:t>1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ru-RU" sz="2400" i="1" baseline="-25000" dirty="0">
                <a:latin typeface="Times New Roman" pitchFamily="18" charset="0"/>
                <a:cs typeface="Times New Roman" pitchFamily="18" charset="0"/>
              </a:rPr>
              <a:t>2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ru-RU" sz="2400" i="1" baseline="-25000" dirty="0">
                <a:latin typeface="Times New Roman" pitchFamily="18" charset="0"/>
                <a:cs typeface="Times New Roman" pitchFamily="18" charset="0"/>
              </a:rPr>
              <a:t>3</a:t>
            </a:r>
            <a:r>
              <a:rPr lang="ru-RU" sz="2400" i="1"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GB" sz="2400" i="1" baseline="-25000" dirty="0">
                <a:latin typeface="Times New Roman" pitchFamily="18" charset="0"/>
                <a:cs typeface="Times New Roman" pitchFamily="18" charset="0"/>
              </a:rPr>
              <a:t>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i="1"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The encryption device provides the following ciphertext at the output:</a:t>
            </a:r>
            <a:endParaRPr lang="ru-RU" sz="2400" dirty="0">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1682" name="Picture 2"/>
          <p:cNvPicPr>
            <a:picLocks noChangeAspect="1" noChangeArrowheads="1"/>
          </p:cNvPicPr>
          <p:nvPr/>
        </p:nvPicPr>
        <p:blipFill>
          <a:blip r:embed="rId4" cstate="print">
            <a:clrChange>
              <a:clrFrom>
                <a:srgbClr val="FFFFFF"/>
              </a:clrFrom>
              <a:clrTo>
                <a:srgbClr val="FFFFFF">
                  <a:alpha val="0"/>
                </a:srgbClr>
              </a:clrTo>
            </a:clrChange>
            <a:lum bright="-20000" contrast="40000"/>
          </a:blip>
          <a:srcRect l="28906" t="60417" r="37078" b="30208"/>
          <a:stretch>
            <a:fillRect/>
          </a:stretch>
        </p:blipFill>
        <p:spPr bwMode="auto">
          <a:xfrm>
            <a:off x="285720" y="4357694"/>
            <a:ext cx="8755155" cy="1357322"/>
          </a:xfrm>
          <a:prstGeom prst="rect">
            <a:avLst/>
          </a:prstGeom>
          <a:noFill/>
          <a:ln w="9525">
            <a:noFill/>
            <a:miter lim="800000"/>
            <a:headEnd/>
            <a:tailEnd/>
          </a:ln>
          <a:effectLst/>
        </p:spPr>
      </p:pic>
      <p:sp>
        <p:nvSpPr>
          <p:cNvPr id="13" name="Заголовок 5"/>
          <p:cNvSpPr txBox="1">
            <a:spLocks/>
          </p:cNvSpPr>
          <p:nvPr/>
        </p:nvSpPr>
        <p:spPr>
          <a:xfrm>
            <a:off x="0" y="142852"/>
            <a:ext cx="9144000" cy="785818"/>
          </a:xfrm>
          <a:prstGeom prst="rect">
            <a:avLst/>
          </a:prstGeom>
        </p:spPr>
        <p:txBody>
          <a:bodyPr vert="horz" lIns="91440" tIns="45720" rIns="91440" bIns="45720" rtlCol="0" anchor="ctr">
            <a:noAutofit/>
          </a:bodyPr>
          <a:lstStyle/>
          <a:p>
            <a:pPr marL="542925" lvl="0" fontAlgn="base">
              <a:spcBef>
                <a:spcPct val="0"/>
              </a:spcBef>
              <a:spcAft>
                <a:spcPct val="0"/>
              </a:spcAft>
            </a:pPr>
            <a:r>
              <a:rPr lang="en-US" sz="3200" b="1" dirty="0">
                <a:ln>
                  <a:solidFill>
                    <a:schemeClr val="tx1">
                      <a:lumMod val="95000"/>
                      <a:lumOff val="5000"/>
                    </a:schemeClr>
                  </a:solidFill>
                </a:ln>
                <a:solidFill>
                  <a:schemeClr val="tx2">
                    <a:lumMod val="75000"/>
                  </a:schemeClr>
                </a:solidFill>
                <a:latin typeface="Monotype Corsiva" pitchFamily="66" charset="0"/>
                <a:ea typeface="Times New Roman" pitchFamily="18" charset="0"/>
                <a:cs typeface="Times New Roman" pitchFamily="18" charset="0"/>
              </a:rPr>
              <a:t>4</a:t>
            </a:r>
            <a:r>
              <a:rPr kumimoji="0" lang="ru-RU" sz="3200" b="1"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Times New Roman" pitchFamily="18" charset="0"/>
                <a:cs typeface="Times New Roman" pitchFamily="18" charset="0"/>
              </a:rPr>
              <a:t>. </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Chosen </a:t>
            </a:r>
            <a:r>
              <a:rPr lang="en-US" sz="3200" b="1" dirty="0">
                <a:ln>
                  <a:solidFill>
                    <a:schemeClr val="tx2">
                      <a:lumMod val="50000"/>
                    </a:schemeClr>
                  </a:solidFill>
                </a:ln>
                <a:solidFill>
                  <a:schemeClr val="tx2">
                    <a:lumMod val="75000"/>
                  </a:schemeClr>
                </a:solidFill>
                <a:latin typeface="Monotype Corsiva" pitchFamily="66" charset="0"/>
              </a:rPr>
              <a:t>plaintext</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attack</a:t>
            </a:r>
            <a:endParaRPr kumimoji="0" lang="en-US" sz="3200" b="0"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z="1600" b="1" smtClean="0"/>
              <a:pPr/>
              <a:t>17</a:t>
            </a:fld>
            <a:endParaRPr lang="ru-RU" sz="1600" b="1" dirty="0"/>
          </a:p>
        </p:txBody>
      </p:sp>
      <p:sp>
        <p:nvSpPr>
          <p:cNvPr id="44033" name="Rectangle 1"/>
          <p:cNvSpPr>
            <a:spLocks noChangeArrowheads="1"/>
          </p:cNvSpPr>
          <p:nvPr/>
        </p:nvSpPr>
        <p:spPr bwMode="auto">
          <a:xfrm>
            <a:off x="142844" y="785794"/>
            <a:ext cx="871543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0363" marR="0" lvl="0" indent="358775"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For our example, simply run the following text into the encryption device:</a:t>
            </a:r>
          </a:p>
          <a:p>
            <a:pPr indent="719138"/>
            <a:r>
              <a:rPr lang="en-US" sz="2400" dirty="0">
                <a:latin typeface="Times New Roman" pitchFamily="18" charset="0"/>
                <a:cs typeface="Times New Roman" pitchFamily="18" charset="0"/>
              </a:rPr>
              <a:t>00010203</a:t>
            </a:r>
            <a:endParaRPr lang="ru-RU" sz="2400" dirty="0">
              <a:latin typeface="Times New Roman" pitchFamily="18" charset="0"/>
              <a:cs typeface="Times New Roman" pitchFamily="18" charset="0"/>
            </a:endParaRPr>
          </a:p>
          <a:p>
            <a:pPr indent="719138"/>
            <a:r>
              <a:rPr lang="en-US" sz="2400" dirty="0">
                <a:latin typeface="Times New Roman" pitchFamily="18" charset="0"/>
                <a:cs typeface="Times New Roman" pitchFamily="18" charset="0"/>
              </a:rPr>
              <a:t>10111213. </a:t>
            </a:r>
            <a:endParaRPr lang="ru-RU" sz="2400" dirty="0">
              <a:latin typeface="Times New Roman" pitchFamily="18" charset="0"/>
              <a:cs typeface="Times New Roman" pitchFamily="18" charset="0"/>
            </a:endParaRPr>
          </a:p>
          <a:p>
            <a:pPr indent="360363"/>
            <a:r>
              <a:rPr lang="en-US" sz="2400" dirty="0">
                <a:latin typeface="Times New Roman" pitchFamily="18" charset="0"/>
                <a:cs typeface="Times New Roman" pitchFamily="18" charset="0"/>
              </a:rPr>
              <a:t>At the output we have the following encrypted text: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44034" name="Picture 2"/>
          <p:cNvPicPr>
            <a:picLocks noChangeAspect="1" noChangeArrowheads="1"/>
          </p:cNvPicPr>
          <p:nvPr/>
        </p:nvPicPr>
        <p:blipFill>
          <a:blip r:embed="rId3" cstate="print">
            <a:lum bright="-20000" contrast="30000"/>
          </a:blip>
          <a:srcRect l="34570" t="27083" r="33203" b="48958"/>
          <a:stretch>
            <a:fillRect/>
          </a:stretch>
        </p:blipFill>
        <p:spPr bwMode="auto">
          <a:xfrm>
            <a:off x="857224" y="2857496"/>
            <a:ext cx="7308418" cy="3056248"/>
          </a:xfrm>
          <a:prstGeom prst="roundRect">
            <a:avLst>
              <a:gd name="adj" fmla="val 8594"/>
            </a:avLst>
          </a:prstGeom>
          <a:solidFill>
            <a:srgbClr val="FFFFFF">
              <a:shade val="85000"/>
            </a:srgbClr>
          </a:solidFill>
          <a:ln w="57150">
            <a:solidFill>
              <a:schemeClr val="accent4">
                <a:lumMod val="60000"/>
                <a:lumOff val="40000"/>
              </a:schemeClr>
            </a:solidFill>
          </a:ln>
          <a:effectLst>
            <a:reflection blurRad="12700" stA="38000" endPos="28000" dist="5000" dir="5400000" sy="-100000" algn="bl" rotWithShape="0"/>
          </a:effectLst>
        </p:spPr>
      </p:pic>
      <p:sp>
        <p:nvSpPr>
          <p:cNvPr id="9" name="Заголовок 5"/>
          <p:cNvSpPr txBox="1">
            <a:spLocks/>
          </p:cNvSpPr>
          <p:nvPr/>
        </p:nvSpPr>
        <p:spPr>
          <a:xfrm>
            <a:off x="0" y="142852"/>
            <a:ext cx="9144000" cy="785818"/>
          </a:xfrm>
          <a:prstGeom prst="rect">
            <a:avLst/>
          </a:prstGeom>
        </p:spPr>
        <p:txBody>
          <a:bodyPr vert="horz" lIns="91440" tIns="45720" rIns="91440" bIns="45720" rtlCol="0" anchor="ctr">
            <a:noAutofit/>
          </a:bodyPr>
          <a:lstStyle/>
          <a:p>
            <a:pPr marL="542925" lvl="0" fontAlgn="base">
              <a:spcBef>
                <a:spcPct val="0"/>
              </a:spcBef>
              <a:spcAft>
                <a:spcPct val="0"/>
              </a:spcAft>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Chosen </a:t>
            </a:r>
            <a:r>
              <a:rPr lang="en-US" sz="3200" b="1" dirty="0">
                <a:ln>
                  <a:solidFill>
                    <a:schemeClr val="tx2">
                      <a:lumMod val="50000"/>
                    </a:schemeClr>
                  </a:solidFill>
                </a:ln>
                <a:solidFill>
                  <a:schemeClr val="tx2">
                    <a:lumMod val="75000"/>
                  </a:schemeClr>
                </a:solidFill>
                <a:latin typeface="Monotype Corsiva" pitchFamily="66" charset="0"/>
              </a:rPr>
              <a:t>plaintext</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attack</a:t>
            </a:r>
            <a:endParaRPr kumimoji="0" lang="en-US" sz="3200" b="0"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p:cTn id="7" dur="500" fill="hold"/>
                                        <p:tgtEl>
                                          <p:spTgt spid="44034"/>
                                        </p:tgtEl>
                                        <p:attrNameLst>
                                          <p:attrName>ppt_w</p:attrName>
                                        </p:attrNameLst>
                                      </p:cBhvr>
                                      <p:tavLst>
                                        <p:tav tm="0">
                                          <p:val>
                                            <p:fltVal val="0"/>
                                          </p:val>
                                        </p:tav>
                                        <p:tav tm="100000">
                                          <p:val>
                                            <p:strVal val="#ppt_w"/>
                                          </p:val>
                                        </p:tav>
                                      </p:tavLst>
                                    </p:anim>
                                    <p:anim calcmode="lin" valueType="num">
                                      <p:cBhvr>
                                        <p:cTn id="8" dur="500" fill="hold"/>
                                        <p:tgtEl>
                                          <p:spTgt spid="44034"/>
                                        </p:tgtEl>
                                        <p:attrNameLst>
                                          <p:attrName>ppt_h</p:attrName>
                                        </p:attrNameLst>
                                      </p:cBhvr>
                                      <p:tavLst>
                                        <p:tav tm="0">
                                          <p:val>
                                            <p:fltVal val="0"/>
                                          </p:val>
                                        </p:tav>
                                        <p:tav tm="100000">
                                          <p:val>
                                            <p:strVal val="#ppt_h"/>
                                          </p:val>
                                        </p:tav>
                                      </p:tavLst>
                                    </p:anim>
                                    <p:animEffect transition="in" filter="fade">
                                      <p:cBhvr>
                                        <p:cTn id="9"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fld id="{725C68B6-61C2-468F-89AB-4B9F7531AA68}" type="slidenum">
              <a:rPr lang="ru-RU" sz="1600" b="1" smtClean="0"/>
              <a:pPr/>
              <a:t>18</a:t>
            </a:fld>
            <a:endParaRPr lang="ru-RU" sz="1600" b="1" dirty="0"/>
          </a:p>
        </p:txBody>
      </p:sp>
      <p:sp>
        <p:nvSpPr>
          <p:cNvPr id="44033" name="Rectangle 1"/>
          <p:cNvSpPr>
            <a:spLocks noChangeArrowheads="1"/>
          </p:cNvSpPr>
          <p:nvPr/>
        </p:nvSpPr>
        <p:spPr bwMode="auto">
          <a:xfrm>
            <a:off x="285720" y="886880"/>
            <a:ext cx="885828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0363">
              <a:tabLst>
                <a:tab pos="361950" algn="l"/>
              </a:tabLst>
            </a:pPr>
            <a:r>
              <a:rPr lang="en-US" sz="2400" dirty="0">
                <a:latin typeface="Times New Roman" pitchFamily="18" charset="0"/>
                <a:cs typeface="Times New Roman" pitchFamily="18" charset="0"/>
              </a:rPr>
              <a:t>The presented attack requires 16 quasigroup operations *, which is exactly half as much as in the attack proposed by M. Vojvoda. 	However, it should be noted that the number of symbols used depends on the value of the leader. In our example </a:t>
            </a:r>
            <a:r>
              <a:rPr lang="en-US" sz="2400" b="1" i="1" dirty="0">
                <a:latin typeface="Times New Roman" pitchFamily="18" charset="0"/>
                <a:cs typeface="Times New Roman" pitchFamily="18" charset="0"/>
              </a:rPr>
              <a:t>l=</a:t>
            </a:r>
            <a:r>
              <a:rPr lang="en-US" sz="2400" b="1" dirty="0">
                <a:latin typeface="Times New Roman" pitchFamily="18" charset="0"/>
                <a:cs typeface="Times New Roman" pitchFamily="18" charset="0"/>
              </a:rPr>
              <a:t>2</a:t>
            </a:r>
            <a:r>
              <a:rPr lang="en-US" sz="2400" dirty="0">
                <a:latin typeface="Times New Roman" pitchFamily="18" charset="0"/>
                <a:cs typeface="Times New Roman" pitchFamily="18" charset="0"/>
              </a:rPr>
              <a:t>, we get the same result for </a:t>
            </a:r>
            <a:r>
              <a:rPr lang="en-US" sz="2400" b="1" i="1" dirty="0">
                <a:latin typeface="Times New Roman" pitchFamily="18" charset="0"/>
                <a:cs typeface="Times New Roman" pitchFamily="18" charset="0"/>
              </a:rPr>
              <a:t>l=</a:t>
            </a:r>
            <a:r>
              <a:rPr lang="en-US" sz="2400" b="1" dirty="0">
                <a:latin typeface="Times New Roman" pitchFamily="18" charset="0"/>
                <a:cs typeface="Times New Roman" pitchFamily="18" charset="0"/>
              </a:rPr>
              <a:t>0</a:t>
            </a:r>
            <a:r>
              <a:rPr lang="en-US" sz="2400" dirty="0">
                <a:latin typeface="Times New Roman" pitchFamily="18" charset="0"/>
                <a:cs typeface="Times New Roman" pitchFamily="18" charset="0"/>
              </a:rPr>
              <a:t> and</a:t>
            </a:r>
            <a:r>
              <a:rPr lang="en-US" sz="2400" b="1" i="1" dirty="0">
                <a:latin typeface="Times New Roman" pitchFamily="18" charset="0"/>
                <a:cs typeface="Times New Roman" pitchFamily="18" charset="0"/>
              </a:rPr>
              <a:t> l=</a:t>
            </a:r>
            <a:r>
              <a:rPr lang="en-US" sz="2400" b="1" dirty="0">
                <a:latin typeface="Times New Roman" pitchFamily="18" charset="0"/>
                <a:cs typeface="Times New Roman" pitchFamily="18" charset="0"/>
              </a:rPr>
              <a:t>3</a:t>
            </a:r>
            <a:r>
              <a:rPr lang="en-US" sz="2400" dirty="0">
                <a:latin typeface="Times New Roman" pitchFamily="18" charset="0"/>
                <a:cs typeface="Times New Roman" pitchFamily="18" charset="0"/>
              </a:rPr>
              <a:t>, but for </a:t>
            </a:r>
            <a:r>
              <a:rPr lang="en-US" sz="2400" b="1" i="1" dirty="0">
                <a:latin typeface="Times New Roman" pitchFamily="18" charset="0"/>
                <a:cs typeface="Times New Roman" pitchFamily="18" charset="0"/>
              </a:rPr>
              <a:t>l=</a:t>
            </a:r>
            <a:r>
              <a:rPr lang="en-US" sz="2400" b="1" dirty="0">
                <a:latin typeface="Times New Roman" pitchFamily="18" charset="0"/>
                <a:cs typeface="Times New Roman" pitchFamily="18" charset="0"/>
              </a:rPr>
              <a:t>1</a:t>
            </a:r>
            <a:r>
              <a:rPr lang="en-US" sz="2400" dirty="0">
                <a:latin typeface="Times New Roman" pitchFamily="18" charset="0"/>
                <a:cs typeface="Times New Roman" pitchFamily="18" charset="0"/>
              </a:rPr>
              <a:t>, 16 characters are not sufficient, but 21 characters are needed.</a:t>
            </a:r>
          </a:p>
          <a:p>
            <a:pPr indent="360363">
              <a:tabLst>
                <a:tab pos="361950" algn="l"/>
              </a:tabLst>
            </a:pPr>
            <a:endParaRPr lang="en-US" sz="2400" dirty="0">
              <a:latin typeface="Times New Roman" pitchFamily="18" charset="0"/>
              <a:cs typeface="Times New Roman" pitchFamily="18" charset="0"/>
            </a:endParaRPr>
          </a:p>
        </p:txBody>
      </p:sp>
      <p:sp>
        <p:nvSpPr>
          <p:cNvPr id="8" name="Заголовок 5"/>
          <p:cNvSpPr txBox="1">
            <a:spLocks/>
          </p:cNvSpPr>
          <p:nvPr/>
        </p:nvSpPr>
        <p:spPr>
          <a:xfrm>
            <a:off x="0" y="142852"/>
            <a:ext cx="9144000" cy="785818"/>
          </a:xfrm>
          <a:prstGeom prst="rect">
            <a:avLst/>
          </a:prstGeom>
        </p:spPr>
        <p:txBody>
          <a:bodyPr vert="horz" lIns="91440" tIns="45720" rIns="91440" bIns="45720" rtlCol="0" anchor="ctr">
            <a:noAutofit/>
          </a:bodyPr>
          <a:lstStyle/>
          <a:p>
            <a:pPr marL="542925" lvl="0" fontAlgn="base">
              <a:spcBef>
                <a:spcPct val="0"/>
              </a:spcBef>
              <a:spcAft>
                <a:spcPct val="0"/>
              </a:spcAft>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Chosen </a:t>
            </a:r>
            <a:r>
              <a:rPr lang="en-US" sz="3200" b="1" dirty="0">
                <a:ln>
                  <a:solidFill>
                    <a:schemeClr val="tx2">
                      <a:lumMod val="50000"/>
                    </a:schemeClr>
                  </a:solidFill>
                </a:ln>
                <a:solidFill>
                  <a:schemeClr val="tx2">
                    <a:lumMod val="75000"/>
                  </a:schemeClr>
                </a:solidFill>
                <a:latin typeface="Monotype Corsiva" pitchFamily="66" charset="0"/>
              </a:rPr>
              <a:t>plaintext</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attack</a:t>
            </a:r>
            <a:endParaRPr kumimoji="0" lang="en-US" sz="3200" b="0" i="0" u="none" strike="noStrike" kern="1200" cap="none" spc="0" normalizeH="0" baseline="0" noProof="0" dirty="0">
              <a:ln>
                <a:solidFill>
                  <a:schemeClr val="tx1">
                    <a:lumMod val="95000"/>
                    <a:lumOff val="5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5" name="Прямоугольник 4"/>
          <p:cNvSpPr/>
          <p:nvPr/>
        </p:nvSpPr>
        <p:spPr>
          <a:xfrm>
            <a:off x="357158" y="3357562"/>
            <a:ext cx="8786842" cy="2677656"/>
          </a:xfrm>
          <a:prstGeom prst="rect">
            <a:avLst/>
          </a:prstGeom>
        </p:spPr>
        <p:txBody>
          <a:bodyPr wrap="square">
            <a:spAutoFit/>
          </a:bodyPr>
          <a:lstStyle/>
          <a:p>
            <a:pPr indent="360363"/>
            <a:r>
              <a:rPr lang="en-US" sz="2400" dirty="0">
                <a:latin typeface="Times New Roman" pitchFamily="18" charset="0"/>
                <a:cs typeface="Times New Roman" pitchFamily="18" charset="0"/>
              </a:rPr>
              <a:t>Consider another case for plaintext: </a:t>
            </a:r>
          </a:p>
          <a:p>
            <a:pPr indent="719138"/>
            <a:r>
              <a:rPr lang="en-US" sz="2400" dirty="0">
                <a:latin typeface="Times New Roman" pitchFamily="18" charset="0"/>
                <a:cs typeface="Times New Roman" pitchFamily="18" charset="0"/>
              </a:rPr>
              <a:t>03020100</a:t>
            </a:r>
            <a:endParaRPr lang="ru-RU" sz="2400" dirty="0">
              <a:latin typeface="Times New Roman" pitchFamily="18" charset="0"/>
              <a:cs typeface="Times New Roman" pitchFamily="18" charset="0"/>
            </a:endParaRPr>
          </a:p>
          <a:p>
            <a:pPr indent="719138"/>
            <a:r>
              <a:rPr lang="en-US" sz="2400" dirty="0">
                <a:latin typeface="Times New Roman" pitchFamily="18" charset="0"/>
                <a:cs typeface="Times New Roman" pitchFamily="18" charset="0"/>
              </a:rPr>
              <a:t>1312.</a:t>
            </a:r>
          </a:p>
          <a:p>
            <a:pPr indent="360363"/>
            <a:r>
              <a:rPr lang="en-US" sz="2400" dirty="0">
                <a:latin typeface="Times New Roman" pitchFamily="18" charset="0"/>
                <a:cs typeface="Times New Roman" pitchFamily="18" charset="0"/>
              </a:rPr>
              <a:t>In our example, instead of 32 characters 12 characters are used.</a:t>
            </a:r>
          </a:p>
          <a:p>
            <a:pPr indent="360363"/>
            <a:r>
              <a:rPr lang="en-US" sz="2400" dirty="0">
                <a:latin typeface="Times New Roman" pitchFamily="18" charset="0"/>
                <a:cs typeface="Times New Roman" pitchFamily="18" charset="0"/>
              </a:rPr>
              <a:t>Thus, even in the binary case, when carrying out attacks with a selected ciphertext or selected plaintext, the number of used symbols can be reduced. </a:t>
            </a:r>
            <a:endParaRPr lang="ru-RU" sz="2400" dirty="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000" b="-2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19</a:t>
            </a:fld>
            <a:endParaRPr lang="ru-RU" dirty="0"/>
          </a:p>
        </p:txBody>
      </p:sp>
      <p:sp>
        <p:nvSpPr>
          <p:cNvPr id="6" name="Прямоугольник 5"/>
          <p:cNvSpPr/>
          <p:nvPr/>
        </p:nvSpPr>
        <p:spPr>
          <a:xfrm>
            <a:off x="0" y="714356"/>
            <a:ext cx="8929718" cy="954107"/>
          </a:xfrm>
          <a:prstGeom prst="rect">
            <a:avLst/>
          </a:prstGeom>
        </p:spPr>
        <p:txBody>
          <a:bodyPr wrap="square">
            <a:spAutoFit/>
          </a:bodyPr>
          <a:lstStyle/>
          <a:p>
            <a:pPr marL="542925" lvl="0" fontAlgn="base">
              <a:spcBef>
                <a:spcPct val="0"/>
              </a:spcBef>
              <a:spcAft>
                <a:spcPct val="0"/>
              </a:spcAft>
            </a:pPr>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3.</a:t>
            </a:r>
            <a:r>
              <a:rPr lang="en-US" sz="3200" dirty="0">
                <a:latin typeface="Times New Roman" pitchFamily="18" charset="0"/>
                <a:ea typeface="Times New Roman" pitchFamily="18" charset="0"/>
                <a:cs typeface="Times New Roman" pitchFamily="18" charset="0"/>
              </a:rPr>
              <a:t>  </a:t>
            </a:r>
            <a:r>
              <a:rPr lang="en-US" sz="2400" dirty="0">
                <a:latin typeface="Times New Roman" pitchFamily="18" charset="0"/>
                <a:cs typeface="Times New Roman" pitchFamily="18" charset="0"/>
              </a:rPr>
              <a:t>Let’s take left quasigroup with which the decryption is performed:</a:t>
            </a:r>
          </a:p>
        </p:txBody>
      </p:sp>
      <p:pic>
        <p:nvPicPr>
          <p:cNvPr id="43009" name="Picture 1"/>
          <p:cNvPicPr>
            <a:picLocks noChangeAspect="1" noChangeArrowheads="1"/>
          </p:cNvPicPr>
          <p:nvPr/>
        </p:nvPicPr>
        <p:blipFill>
          <a:blip r:embed="rId3" cstate="print"/>
          <a:srcRect l="43946" t="42709" r="46679" b="42708"/>
          <a:stretch>
            <a:fillRect/>
          </a:stretch>
        </p:blipFill>
        <p:spPr bwMode="auto">
          <a:xfrm>
            <a:off x="642910" y="1643050"/>
            <a:ext cx="2643206" cy="2312750"/>
          </a:xfrm>
          <a:prstGeom prst="rect">
            <a:avLst/>
          </a:prstGeom>
          <a:noFill/>
          <a:ln w="9525">
            <a:noFill/>
            <a:miter lim="800000"/>
            <a:headEnd/>
            <a:tailEnd/>
          </a:ln>
          <a:effectLst/>
        </p:spPr>
      </p:pic>
      <p:sp>
        <p:nvSpPr>
          <p:cNvPr id="8" name="Rectangle 4"/>
          <p:cNvSpPr>
            <a:spLocks noChangeArrowheads="1"/>
          </p:cNvSpPr>
          <p:nvPr/>
        </p:nvSpPr>
        <p:spPr bwMode="auto">
          <a:xfrm>
            <a:off x="3286116" y="1785926"/>
            <a:ext cx="5857884" cy="1200329"/>
          </a:xfrm>
          <a:prstGeom prst="rect">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125413"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Enter the following text into the decryption device:</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00010203 10111213 20212223 3</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0313233.</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9" name="Rectangle 7"/>
          <p:cNvSpPr>
            <a:spLocks noChangeArrowheads="1"/>
          </p:cNvSpPr>
          <p:nvPr/>
        </p:nvSpPr>
        <p:spPr bwMode="auto">
          <a:xfrm>
            <a:off x="3286084" y="3000372"/>
            <a:ext cx="5857916" cy="1107996"/>
          </a:xfrm>
          <a:prstGeom prst="rect">
            <a:avLst/>
          </a:prstGeom>
          <a:solidFill>
            <a:schemeClr val="accent4">
              <a:lumMod val="20000"/>
              <a:lumOff val="80000"/>
            </a:schemeClr>
          </a:solidFill>
          <a:ln w="9525">
            <a:solidFill>
              <a:schemeClr val="accent4">
                <a:lumMod val="50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the output we get:</a:t>
            </a:r>
          </a:p>
          <a:p>
            <a:r>
              <a:rPr lang="ru-RU" sz="2400" b="1" dirty="0">
                <a:latin typeface="Times New Roman" pitchFamily="18" charset="0"/>
                <a:cs typeface="Times New Roman" pitchFamily="18" charset="0"/>
              </a:rPr>
              <a:t>20021103 </a:t>
            </a:r>
            <a:r>
              <a:rPr lang="en-US" sz="2400" b="1" dirty="0">
                <a:latin typeface="Times New Roman" pitchFamily="18" charset="0"/>
                <a:cs typeface="Times New Roman" pitchFamily="18" charset="0"/>
              </a:rPr>
              <a:t>  </a:t>
            </a:r>
            <a:r>
              <a:rPr lang="ru-RU" sz="2400" b="1" dirty="0">
                <a:latin typeface="Times New Roman" pitchFamily="18" charset="0"/>
                <a:cs typeface="Times New Roman" pitchFamily="18" charset="0"/>
              </a:rPr>
              <a:t>11200233 </a:t>
            </a:r>
            <a:r>
              <a:rPr lang="en-US" sz="2400" b="1" dirty="0">
                <a:latin typeface="Times New Roman" pitchFamily="18" charset="0"/>
                <a:cs typeface="Times New Roman" pitchFamily="18" charset="0"/>
              </a:rPr>
              <a:t>  </a:t>
            </a:r>
            <a:r>
              <a:rPr lang="ru-RU" sz="2400" b="1" dirty="0">
                <a:latin typeface="Times New Roman" pitchFamily="18" charset="0"/>
                <a:cs typeface="Times New Roman" pitchFamily="18" charset="0"/>
              </a:rPr>
              <a:t>30132112 </a:t>
            </a:r>
            <a:r>
              <a:rPr lang="en-US" sz="2400" b="1" dirty="0">
                <a:latin typeface="Times New Roman" pitchFamily="18" charset="0"/>
                <a:cs typeface="Times New Roman" pitchFamily="18" charset="0"/>
              </a:rPr>
              <a:t>  </a:t>
            </a:r>
            <a:r>
              <a:rPr lang="ru-RU" sz="2400" b="1" dirty="0">
                <a:latin typeface="Times New Roman" pitchFamily="18" charset="0"/>
                <a:cs typeface="Times New Roman" pitchFamily="18" charset="0"/>
              </a:rPr>
              <a:t>0</a:t>
            </a:r>
            <a:r>
              <a:rPr lang="ru-RU" sz="2400" dirty="0">
                <a:latin typeface="Times New Roman" pitchFamily="18" charset="0"/>
                <a:cs typeface="Times New Roman" pitchFamily="18" charset="0"/>
              </a:rPr>
              <a:t>2313320</a:t>
            </a: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4214818"/>
            <a:ext cx="8643998" cy="1200329"/>
          </a:xfrm>
          <a:prstGeom prst="rect">
            <a:avLst/>
          </a:prstGeom>
        </p:spPr>
        <p:txBody>
          <a:bodyPr wrap="square">
            <a:spAutoFit/>
          </a:bodyPr>
          <a:lstStyle/>
          <a:p>
            <a:pPr indent="360363"/>
            <a:r>
              <a:rPr lang="en-US" sz="2400" dirty="0">
                <a:latin typeface="Times New Roman" pitchFamily="18" charset="0"/>
                <a:cs typeface="Times New Roman" pitchFamily="18" charset="0"/>
              </a:rPr>
              <a:t>However, for a complete reconstruction of the Cayley table for the quasigroup  </a:t>
            </a:r>
            <a:r>
              <a:rPr lang="en-US" sz="2400" i="1" dirty="0">
                <a:latin typeface="Times New Roman" pitchFamily="18" charset="0"/>
                <a:cs typeface="Times New Roman" pitchFamily="18" charset="0"/>
              </a:rPr>
              <a:t>(Q,\)</a:t>
            </a:r>
            <a:r>
              <a:rPr lang="en-US" sz="2400" dirty="0">
                <a:latin typeface="Times New Roman" pitchFamily="18" charset="0"/>
                <a:cs typeface="Times New Roman" pitchFamily="18" charset="0"/>
              </a:rPr>
              <a:t> it is enough to input only                                                                characters instead of</a:t>
            </a:r>
            <a:endParaRPr lang="ru-RU" sz="2400" dirty="0">
              <a:latin typeface="Times New Roman" pitchFamily="18" charset="0"/>
              <a:cs typeface="Times New Roman" pitchFamily="18" charset="0"/>
            </a:endParaRPr>
          </a:p>
        </p:txBody>
      </p:sp>
      <p:sp>
        <p:nvSpPr>
          <p:cNvPr id="430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43011" name="Picture 3"/>
          <p:cNvPicPr>
            <a:picLocks noChangeAspect="1" noChangeArrowheads="1"/>
          </p:cNvPicPr>
          <p:nvPr/>
        </p:nvPicPr>
        <p:blipFill>
          <a:blip r:embed="rId4" cstate="print">
            <a:clrChange>
              <a:clrFrom>
                <a:srgbClr val="FFFFFF"/>
              </a:clrFrom>
              <a:clrTo>
                <a:srgbClr val="FFFFFF">
                  <a:alpha val="0"/>
                </a:srgbClr>
              </a:clrTo>
            </a:clrChange>
            <a:lum bright="-20000" contrast="40000"/>
          </a:blip>
          <a:srcRect l="51333"/>
          <a:stretch>
            <a:fillRect/>
          </a:stretch>
        </p:blipFill>
        <p:spPr bwMode="auto">
          <a:xfrm>
            <a:off x="5643570" y="4643446"/>
            <a:ext cx="1625446"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pic>
        <p:nvPicPr>
          <p:cNvPr id="13" name="Picture 20"/>
          <p:cNvPicPr>
            <a:picLocks noChangeAspect="1" noChangeArrowheads="1"/>
          </p:cNvPicPr>
          <p:nvPr/>
        </p:nvPicPr>
        <p:blipFill>
          <a:blip r:embed="rId5" cstate="print">
            <a:clrChange>
              <a:clrFrom>
                <a:srgbClr val="FFFFFF"/>
              </a:clrFrom>
              <a:clrTo>
                <a:srgbClr val="FFFFFF">
                  <a:alpha val="0"/>
                </a:srgbClr>
              </a:clrTo>
            </a:clrChange>
            <a:lum bright="-30000" contrast="40000"/>
          </a:blip>
          <a:srcRect/>
          <a:stretch>
            <a:fillRect/>
          </a:stretch>
        </p:blipFill>
        <p:spPr bwMode="auto">
          <a:xfrm>
            <a:off x="3000364" y="5000636"/>
            <a:ext cx="468522" cy="357190"/>
          </a:xfrm>
          <a:prstGeom prst="round2DiagRect">
            <a:avLst>
              <a:gd name="adj1" fmla="val 16667"/>
              <a:gd name="adj2" fmla="val 0"/>
            </a:avLst>
          </a:prstGeom>
          <a:ln w="19050" cap="sq">
            <a:solidFill>
              <a:schemeClr val="tx2">
                <a:lumMod val="75000"/>
              </a:schemeClr>
            </a:solidFill>
            <a:miter lim="800000"/>
          </a:ln>
          <a:effectLst>
            <a:outerShdw blurRad="254000" algn="tl" rotWithShape="0">
              <a:srgbClr val="000000">
                <a:alpha val="43000"/>
              </a:srgbClr>
            </a:outerShdw>
          </a:effectLst>
        </p:spPr>
      </p:pic>
      <p:sp>
        <p:nvSpPr>
          <p:cNvPr id="14" name="Прямоугольник 13"/>
          <p:cNvSpPr/>
          <p:nvPr/>
        </p:nvSpPr>
        <p:spPr>
          <a:xfrm>
            <a:off x="214282" y="5429264"/>
            <a:ext cx="8929718" cy="830997"/>
          </a:xfrm>
          <a:prstGeom prst="rect">
            <a:avLst/>
          </a:prstGeom>
        </p:spPr>
        <p:txBody>
          <a:bodyPr wrap="square">
            <a:spAutoFit/>
          </a:bodyPr>
          <a:lstStyle/>
          <a:p>
            <a:pPr indent="360363"/>
            <a:r>
              <a:rPr lang="en-US" sz="2400" dirty="0">
                <a:latin typeface="Times New Roman" pitchFamily="18" charset="0"/>
                <a:cs typeface="Times New Roman" pitchFamily="18" charset="0"/>
              </a:rPr>
              <a:t>In our example instead of 32 characters, only the first 25 characters will be used.</a:t>
            </a:r>
            <a:endParaRPr lang="ru-RU" sz="2400" dirty="0">
              <a:latin typeface="Times New Roman" pitchFamily="18" charset="0"/>
              <a:cs typeface="Times New Roman" pitchFamily="18" charset="0"/>
            </a:endParaRPr>
          </a:p>
        </p:txBody>
      </p:sp>
      <p:sp>
        <p:nvSpPr>
          <p:cNvPr id="15" name="Прямоугольник 14"/>
          <p:cNvSpPr/>
          <p:nvPr/>
        </p:nvSpPr>
        <p:spPr>
          <a:xfrm>
            <a:off x="0" y="214290"/>
            <a:ext cx="9144000" cy="584775"/>
          </a:xfrm>
          <a:prstGeom prst="rect">
            <a:avLst/>
          </a:prstGeom>
        </p:spPr>
        <p:txBody>
          <a:bodyPr wrap="square">
            <a:spAutoFit/>
          </a:bodyPr>
          <a:lstStyle/>
          <a:p>
            <a:pPr marL="542925" lvl="0"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Attacks </a:t>
            </a:r>
            <a:r>
              <a:rPr lang="en-US" sz="3200" b="1" dirty="0">
                <a:ln>
                  <a:solidFill>
                    <a:schemeClr val="tx2">
                      <a:lumMod val="50000"/>
                    </a:schemeClr>
                  </a:solidFill>
                </a:ln>
                <a:solidFill>
                  <a:schemeClr val="tx2">
                    <a:lumMod val="75000"/>
                  </a:schemeClr>
                </a:solidFill>
                <a:latin typeface="Monotype Corsiva" pitchFamily="66" charset="0"/>
              </a:rPr>
              <a:t>on  left quasigroups</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714356"/>
          </a:xfrm>
        </p:spPr>
        <p:txBody>
          <a:bodyPr>
            <a:noAutofit/>
          </a:bodyPr>
          <a:lstStyle/>
          <a:p>
            <a:pPr marL="542925"/>
            <a:r>
              <a:rPr lang="en-US" sz="4800" b="1" dirty="0">
                <a:ln>
                  <a:solidFill>
                    <a:schemeClr val="tx1"/>
                  </a:solidFill>
                </a:ln>
                <a:solidFill>
                  <a:schemeClr val="tx2">
                    <a:lumMod val="75000"/>
                  </a:schemeClr>
                </a:solidFill>
                <a:effectLst>
                  <a:outerShdw blurRad="50800" dist="38100" dir="2700000" algn="tl" rotWithShape="0">
                    <a:prstClr val="black">
                      <a:alpha val="40000"/>
                    </a:prstClr>
                  </a:outerShdw>
                </a:effectLst>
                <a:latin typeface="Monotype Corsiva" pitchFamily="66" charset="0"/>
              </a:rPr>
              <a:t>Content</a:t>
            </a:r>
            <a:endParaRPr lang="ru-RU" sz="4800" b="1" dirty="0">
              <a:ln>
                <a:solidFill>
                  <a:schemeClr val="tx1"/>
                </a:solidFill>
              </a:ln>
              <a:solidFill>
                <a:schemeClr val="tx2">
                  <a:lumMod val="75000"/>
                </a:schemeClr>
              </a:solidFill>
              <a:effectLst>
                <a:outerShdw blurRad="50800" dist="38100" dir="2700000" algn="tl" rotWithShape="0">
                  <a:prstClr val="black">
                    <a:alpha val="40000"/>
                  </a:prstClr>
                </a:outerShdw>
              </a:effectLst>
              <a:latin typeface="Monotype Corsiva" pitchFamily="66" charset="0"/>
            </a:endParaRPr>
          </a:p>
        </p:txBody>
      </p:sp>
      <p:sp>
        <p:nvSpPr>
          <p:cNvPr id="7" name="Содержимое 6"/>
          <p:cNvSpPr>
            <a:spLocks noGrp="1"/>
          </p:cNvSpPr>
          <p:nvPr>
            <p:ph idx="1"/>
          </p:nvPr>
        </p:nvSpPr>
        <p:spPr>
          <a:xfrm>
            <a:off x="357158" y="785794"/>
            <a:ext cx="8429684" cy="5451518"/>
          </a:xfrm>
        </p:spPr>
        <p:txBody>
          <a:bodyPr>
            <a:noAutofit/>
          </a:bodyPr>
          <a:lstStyle/>
          <a:p>
            <a:pPr marL="1103313" indent="-742950" fontAlgn="base">
              <a:spcBef>
                <a:spcPct val="0"/>
              </a:spcBef>
              <a:spcAft>
                <a:spcPct val="0"/>
              </a:spcAft>
              <a:buFont typeface="+mj-lt"/>
              <a:buAutoNum type="arabicPeriod"/>
            </a:pPr>
            <a:r>
              <a:rPr lang="en-US" sz="3600" b="1" dirty="0">
                <a:ln>
                  <a:solidFill>
                    <a:schemeClr val="tx2">
                      <a:lumMod val="50000"/>
                    </a:schemeClr>
                  </a:solidFill>
                </a:ln>
                <a:solidFill>
                  <a:schemeClr val="tx2">
                    <a:lumMod val="75000"/>
                  </a:schemeClr>
                </a:solidFill>
                <a:latin typeface="Monotype Corsiva" pitchFamily="66" charset="0"/>
              </a:rPr>
              <a:t>Introduction</a:t>
            </a:r>
            <a:endParaRPr lang="ru-RU" sz="3600" b="1" dirty="0">
              <a:ln>
                <a:solidFill>
                  <a:schemeClr val="tx2">
                    <a:lumMod val="50000"/>
                  </a:schemeClr>
                </a:solidFill>
              </a:ln>
              <a:solidFill>
                <a:schemeClr val="tx2">
                  <a:lumMod val="75000"/>
                </a:schemeClr>
              </a:solidFill>
              <a:latin typeface="Monotype Corsiva" pitchFamily="66" charset="0"/>
            </a:endParaRPr>
          </a:p>
          <a:p>
            <a:pPr marL="1103313" indent="-742950" fontAlgn="base">
              <a:spcBef>
                <a:spcPct val="0"/>
              </a:spcBef>
              <a:spcAft>
                <a:spcPct val="0"/>
              </a:spcAft>
              <a:buFont typeface="+mj-lt"/>
              <a:buAutoNum type="arabicPeriod"/>
            </a:pPr>
            <a:r>
              <a:rPr lang="en-US" sz="3600" b="1" dirty="0">
                <a:ln>
                  <a:solidFill>
                    <a:schemeClr val="tx2">
                      <a:lumMod val="50000"/>
                    </a:schemeClr>
                  </a:solidFill>
                </a:ln>
                <a:solidFill>
                  <a:schemeClr val="tx2">
                    <a:lumMod val="75000"/>
                  </a:schemeClr>
                </a:solidFill>
                <a:latin typeface="Monotype Corsiva" pitchFamily="66" charset="0"/>
              </a:rPr>
              <a:t>Some definitions</a:t>
            </a:r>
          </a:p>
          <a:p>
            <a:pPr marL="1103313" indent="-742950" fontAlgn="base">
              <a:spcBef>
                <a:spcPct val="0"/>
              </a:spcBef>
              <a:spcAft>
                <a:spcPct val="0"/>
              </a:spcAft>
              <a:buFont typeface="+mj-lt"/>
              <a:buAutoNum type="arabicPeriod"/>
            </a:pPr>
            <a:r>
              <a:rPr lang="en-US" sz="3600" b="1" dirty="0">
                <a:ln>
                  <a:solidFill>
                    <a:schemeClr val="tx2">
                      <a:lumMod val="50000"/>
                    </a:schemeClr>
                  </a:solidFill>
                </a:ln>
                <a:solidFill>
                  <a:schemeClr val="tx2">
                    <a:lumMod val="75000"/>
                  </a:schemeClr>
                </a:solidFill>
                <a:latin typeface="Monotype Corsiva" pitchFamily="66" charset="0"/>
              </a:rPr>
              <a:t> Chosen </a:t>
            </a:r>
            <a:r>
              <a:rPr lang="en-US" sz="3600" b="1" dirty="0" err="1">
                <a:ln>
                  <a:solidFill>
                    <a:schemeClr val="tx2">
                      <a:lumMod val="50000"/>
                    </a:schemeClr>
                  </a:solidFill>
                </a:ln>
                <a:solidFill>
                  <a:schemeClr val="tx2">
                    <a:lumMod val="75000"/>
                  </a:schemeClr>
                </a:solidFill>
                <a:latin typeface="Monotype Corsiva" pitchFamily="66" charset="0"/>
              </a:rPr>
              <a:t>ciphertext</a:t>
            </a:r>
            <a:r>
              <a:rPr lang="en-US" sz="3600" b="1" dirty="0">
                <a:ln>
                  <a:solidFill>
                    <a:schemeClr val="tx2">
                      <a:lumMod val="50000"/>
                    </a:schemeClr>
                  </a:solidFill>
                </a:ln>
                <a:solidFill>
                  <a:schemeClr val="tx2">
                    <a:lumMod val="75000"/>
                  </a:schemeClr>
                </a:solidFill>
                <a:latin typeface="Monotype Corsiva" pitchFamily="66" charset="0"/>
              </a:rPr>
              <a:t> attack</a:t>
            </a:r>
            <a:endParaRPr lang="en-US" sz="3600" dirty="0">
              <a:ln>
                <a:solidFill>
                  <a:schemeClr val="tx2">
                    <a:lumMod val="50000"/>
                  </a:schemeClr>
                </a:solidFill>
              </a:ln>
              <a:solidFill>
                <a:schemeClr val="tx2">
                  <a:lumMod val="75000"/>
                </a:schemeClr>
              </a:solidFill>
              <a:latin typeface="Monotype Corsiva" pitchFamily="66" charset="0"/>
              <a:cs typeface="Arial" pitchFamily="34" charset="0"/>
            </a:endParaRPr>
          </a:p>
          <a:p>
            <a:pPr marL="1103313" indent="-742950" fontAlgn="base">
              <a:spcBef>
                <a:spcPct val="0"/>
              </a:spcBef>
              <a:spcAft>
                <a:spcPct val="0"/>
              </a:spcAft>
              <a:buFont typeface="+mj-lt"/>
              <a:buAutoNum type="arabicPeriod"/>
            </a:pPr>
            <a:r>
              <a:rPr lang="en-US" sz="3600" b="1" dirty="0">
                <a:ln>
                  <a:solidFill>
                    <a:schemeClr val="tx2">
                      <a:lumMod val="50000"/>
                    </a:schemeClr>
                  </a:solidFill>
                </a:ln>
                <a:solidFill>
                  <a:schemeClr val="tx2">
                    <a:lumMod val="75000"/>
                  </a:schemeClr>
                </a:solidFill>
                <a:latin typeface="Monotype Corsiva" pitchFamily="66" charset="0"/>
              </a:rPr>
              <a:t> Chosen plaintext attack</a:t>
            </a:r>
          </a:p>
          <a:p>
            <a:pPr marL="1103313" lvl="0" indent="-742950" fontAlgn="base">
              <a:spcBef>
                <a:spcPct val="0"/>
              </a:spcBef>
              <a:spcAft>
                <a:spcPct val="0"/>
              </a:spcAft>
              <a:buFont typeface="+mj-lt"/>
              <a:buAutoNum type="arabicPeriod"/>
            </a:pPr>
            <a:r>
              <a:rPr lang="en-US" sz="3600" b="1" dirty="0">
                <a:ln>
                  <a:solidFill>
                    <a:schemeClr val="tx2">
                      <a:lumMod val="50000"/>
                    </a:schemeClr>
                  </a:solidFill>
                </a:ln>
                <a:solidFill>
                  <a:schemeClr val="tx2">
                    <a:lumMod val="75000"/>
                  </a:schemeClr>
                </a:solidFill>
                <a:latin typeface="Monotype Corsiva" pitchFamily="66" charset="0"/>
              </a:rPr>
              <a:t> Attacks on  left </a:t>
            </a:r>
            <a:r>
              <a:rPr lang="en-US" sz="3600" b="1" dirty="0" smtClean="0">
                <a:ln>
                  <a:solidFill>
                    <a:schemeClr val="tx2">
                      <a:lumMod val="50000"/>
                    </a:schemeClr>
                  </a:solidFill>
                </a:ln>
                <a:solidFill>
                  <a:schemeClr val="tx2">
                    <a:lumMod val="75000"/>
                  </a:schemeClr>
                </a:solidFill>
                <a:latin typeface="Monotype Corsiva" pitchFamily="66" charset="0"/>
              </a:rPr>
              <a:t>quasigroups</a:t>
            </a:r>
          </a:p>
          <a:p>
            <a:pPr marL="1103313" indent="-742950" fontAlgn="base">
              <a:spcBef>
                <a:spcPct val="0"/>
              </a:spcBef>
              <a:spcAft>
                <a:spcPct val="0"/>
              </a:spcAft>
              <a:buFont typeface="+mj-lt"/>
              <a:buAutoNum type="arabicPeriod"/>
            </a:pPr>
            <a:r>
              <a:rPr lang="en-US" sz="3600" b="1" dirty="0" smtClean="0">
                <a:ln>
                  <a:solidFill>
                    <a:schemeClr val="tx2">
                      <a:lumMod val="50000"/>
                    </a:schemeClr>
                  </a:solidFill>
                </a:ln>
                <a:solidFill>
                  <a:schemeClr val="tx2">
                    <a:lumMod val="75000"/>
                  </a:schemeClr>
                </a:solidFill>
                <a:latin typeface="Monotype Corsiva" pitchFamily="66" charset="0"/>
              </a:rPr>
              <a:t>Generalized algorithms</a:t>
            </a:r>
          </a:p>
          <a:p>
            <a:pPr marL="1103313" indent="-742950" fontAlgn="base">
              <a:spcBef>
                <a:spcPct val="0"/>
              </a:spcBef>
              <a:spcAft>
                <a:spcPct val="0"/>
              </a:spcAft>
              <a:buFont typeface="+mj-lt"/>
              <a:buAutoNum type="arabicPeriod"/>
            </a:pPr>
            <a:r>
              <a:rPr lang="en-US" sz="3600" b="1" dirty="0" smtClean="0">
                <a:ln>
                  <a:solidFill>
                    <a:schemeClr val="tx2">
                      <a:lumMod val="50000"/>
                    </a:schemeClr>
                  </a:solidFill>
                </a:ln>
                <a:solidFill>
                  <a:schemeClr val="tx2">
                    <a:lumMod val="75000"/>
                  </a:schemeClr>
                </a:solidFill>
                <a:latin typeface="Monotype Corsiva" pitchFamily="66" charset="0"/>
              </a:rPr>
              <a:t>Attacks </a:t>
            </a:r>
            <a:r>
              <a:rPr lang="en-US" sz="3600" b="1" dirty="0">
                <a:ln>
                  <a:solidFill>
                    <a:schemeClr val="tx2">
                      <a:lumMod val="50000"/>
                    </a:schemeClr>
                  </a:solidFill>
                </a:ln>
                <a:solidFill>
                  <a:schemeClr val="tx2">
                    <a:lumMod val="75000"/>
                  </a:schemeClr>
                </a:solidFill>
                <a:latin typeface="Monotype Corsiva" pitchFamily="66" charset="0"/>
              </a:rPr>
              <a:t>on generalized algorithm </a:t>
            </a:r>
            <a:r>
              <a:rPr lang="en-US" sz="3600" b="1" dirty="0" smtClean="0">
                <a:ln>
                  <a:solidFill>
                    <a:schemeClr val="tx2">
                      <a:lumMod val="50000"/>
                    </a:schemeClr>
                  </a:solidFill>
                </a:ln>
                <a:solidFill>
                  <a:schemeClr val="tx2">
                    <a:lumMod val="75000"/>
                  </a:schemeClr>
                </a:solidFill>
                <a:latin typeface="Monotype Corsiva" pitchFamily="66" charset="0"/>
              </a:rPr>
              <a:t>1</a:t>
            </a:r>
          </a:p>
          <a:p>
            <a:pPr marL="1103313" indent="-742950" fontAlgn="base">
              <a:spcBef>
                <a:spcPct val="0"/>
              </a:spcBef>
              <a:spcAft>
                <a:spcPct val="0"/>
              </a:spcAft>
              <a:buFont typeface="+mj-lt"/>
              <a:buAutoNum type="arabicPeriod"/>
            </a:pPr>
            <a:r>
              <a:rPr lang="en-US" sz="3600" b="1" dirty="0" smtClean="0">
                <a:ln>
                  <a:solidFill>
                    <a:schemeClr val="tx2">
                      <a:lumMod val="50000"/>
                    </a:schemeClr>
                  </a:solidFill>
                </a:ln>
                <a:solidFill>
                  <a:schemeClr val="tx2">
                    <a:lumMod val="75000"/>
                  </a:schemeClr>
                </a:solidFill>
                <a:latin typeface="Monotype Corsiva" pitchFamily="66" charset="0"/>
              </a:rPr>
              <a:t>Attacks </a:t>
            </a:r>
            <a:r>
              <a:rPr lang="en-US" sz="3600" b="1" dirty="0">
                <a:ln>
                  <a:solidFill>
                    <a:schemeClr val="tx2">
                      <a:lumMod val="50000"/>
                    </a:schemeClr>
                  </a:solidFill>
                </a:ln>
                <a:solidFill>
                  <a:schemeClr val="tx2">
                    <a:lumMod val="75000"/>
                  </a:schemeClr>
                </a:solidFill>
                <a:latin typeface="Monotype Corsiva" pitchFamily="66" charset="0"/>
              </a:rPr>
              <a:t>on generalized algorithm </a:t>
            </a:r>
            <a:r>
              <a:rPr lang="ru-RU" sz="3600" b="1" dirty="0" smtClean="0">
                <a:ln>
                  <a:solidFill>
                    <a:schemeClr val="tx2">
                      <a:lumMod val="50000"/>
                    </a:schemeClr>
                  </a:solidFill>
                </a:ln>
                <a:solidFill>
                  <a:schemeClr val="tx2">
                    <a:lumMod val="75000"/>
                  </a:schemeClr>
                </a:solidFill>
                <a:latin typeface="Monotype Corsiva" pitchFamily="66" charset="0"/>
              </a:rPr>
              <a:t>2</a:t>
            </a:r>
            <a:endParaRPr lang="en-US" sz="3600" b="1" dirty="0" smtClean="0">
              <a:ln>
                <a:solidFill>
                  <a:schemeClr val="tx2">
                    <a:lumMod val="50000"/>
                  </a:schemeClr>
                </a:solidFill>
              </a:ln>
              <a:solidFill>
                <a:schemeClr val="tx2">
                  <a:lumMod val="75000"/>
                </a:schemeClr>
              </a:solidFill>
              <a:latin typeface="Monotype Corsiva" pitchFamily="66" charset="0"/>
            </a:endParaRPr>
          </a:p>
          <a:p>
            <a:pPr marL="1103313" indent="-742950" fontAlgn="base">
              <a:spcBef>
                <a:spcPct val="0"/>
              </a:spcBef>
              <a:spcAft>
                <a:spcPct val="0"/>
              </a:spcAft>
              <a:buFont typeface="+mj-lt"/>
              <a:buAutoNum type="arabicPeriod"/>
            </a:pPr>
            <a:r>
              <a:rPr lang="en-US" sz="3600" b="1" dirty="0" smtClean="0">
                <a:ln>
                  <a:solidFill>
                    <a:schemeClr val="tx2">
                      <a:lumMod val="50000"/>
                    </a:schemeClr>
                  </a:solidFill>
                </a:ln>
                <a:solidFill>
                  <a:schemeClr val="tx2">
                    <a:lumMod val="75000"/>
                  </a:schemeClr>
                </a:solidFill>
                <a:latin typeface="Monotype Corsiva" pitchFamily="66" charset="0"/>
              </a:rPr>
              <a:t>Conclusion</a:t>
            </a:r>
            <a:endParaRPr lang="ru-RU" sz="3600" b="1" dirty="0">
              <a:ln>
                <a:solidFill>
                  <a:schemeClr val="tx2">
                    <a:lumMod val="50000"/>
                  </a:schemeClr>
                </a:solidFill>
              </a:ln>
              <a:solidFill>
                <a:schemeClr val="tx2">
                  <a:lumMod val="75000"/>
                </a:schemeClr>
              </a:solidFill>
              <a:latin typeface="Monotype Corsiva" pitchFamily="66" charset="0"/>
            </a:endParaRPr>
          </a:p>
          <a:p>
            <a:pPr marL="360363" indent="0" fontAlgn="base">
              <a:spcBef>
                <a:spcPct val="0"/>
              </a:spcBef>
              <a:spcAft>
                <a:spcPct val="0"/>
              </a:spcAft>
              <a:buNone/>
            </a:pPr>
            <a:endParaRPr lang="en-US" sz="3600" b="1" dirty="0">
              <a:ln>
                <a:solidFill>
                  <a:schemeClr val="tx2">
                    <a:lumMod val="50000"/>
                  </a:schemeClr>
                </a:solidFill>
              </a:ln>
              <a:solidFill>
                <a:schemeClr val="tx2">
                  <a:lumMod val="75000"/>
                </a:schemeClr>
              </a:solidFill>
              <a:latin typeface="Monotype Corsiva" pitchFamily="66" charset="0"/>
            </a:endParaRPr>
          </a:p>
          <a:p>
            <a:pPr marL="1103313" indent="-742950" fontAlgn="base">
              <a:spcBef>
                <a:spcPct val="0"/>
              </a:spcBef>
              <a:spcAft>
                <a:spcPct val="0"/>
              </a:spcAft>
              <a:buNone/>
            </a:pPr>
            <a:endParaRPr lang="en-US" sz="3600" b="1" dirty="0">
              <a:ln>
                <a:solidFill>
                  <a:schemeClr val="tx2">
                    <a:lumMod val="50000"/>
                  </a:schemeClr>
                </a:solidFill>
              </a:ln>
              <a:solidFill>
                <a:schemeClr val="tx2">
                  <a:lumMod val="75000"/>
                </a:schemeClr>
              </a:solidFill>
              <a:latin typeface="Monotype Corsiva" pitchFamily="66" charset="0"/>
            </a:endParaRPr>
          </a:p>
          <a:p>
            <a:pPr marL="1103313" lvl="0" indent="-742950" fontAlgn="base">
              <a:spcBef>
                <a:spcPct val="0"/>
              </a:spcBef>
              <a:spcAft>
                <a:spcPct val="0"/>
              </a:spcAft>
              <a:buFont typeface="+mj-lt"/>
              <a:buAutoNum type="arabicPeriod"/>
            </a:pPr>
            <a:endParaRPr lang="en-US" sz="3600" b="1" dirty="0">
              <a:ln>
                <a:solidFill>
                  <a:schemeClr val="tx2">
                    <a:lumMod val="50000"/>
                  </a:schemeClr>
                </a:solidFill>
              </a:ln>
              <a:solidFill>
                <a:schemeClr val="tx2">
                  <a:lumMod val="75000"/>
                </a:schemeClr>
              </a:solidFill>
              <a:latin typeface="Monotype Corsiva" pitchFamily="66" charset="0"/>
            </a:endParaRPr>
          </a:p>
          <a:p>
            <a:pPr marL="1103313" lvl="0" indent="-742950" fontAlgn="base">
              <a:spcBef>
                <a:spcPct val="0"/>
              </a:spcBef>
              <a:spcAft>
                <a:spcPct val="0"/>
              </a:spcAft>
              <a:buFont typeface="+mj-lt"/>
              <a:buAutoNum type="arabicPeriod"/>
            </a:pPr>
            <a:endParaRPr lang="ru-RU" sz="3600" b="1" dirty="0">
              <a:ln>
                <a:solidFill>
                  <a:schemeClr val="tx2">
                    <a:lumMod val="50000"/>
                  </a:schemeClr>
                </a:solidFill>
              </a:ln>
              <a:solidFill>
                <a:schemeClr val="tx2">
                  <a:lumMod val="75000"/>
                </a:schemeClr>
              </a:solidFill>
              <a:latin typeface="Monotype Corsiva" pitchFamily="66" charset="0"/>
            </a:endParaRPr>
          </a:p>
          <a:p>
            <a:pPr marL="447675" lvl="0" indent="-447675" fontAlgn="base">
              <a:spcBef>
                <a:spcPct val="0"/>
              </a:spcBef>
              <a:spcAft>
                <a:spcPct val="0"/>
              </a:spcAft>
              <a:buNone/>
            </a:pPr>
            <a:endParaRPr lang="ru-RU" sz="3600" dirty="0">
              <a:ln>
                <a:solidFill>
                  <a:schemeClr val="tx1">
                    <a:lumMod val="95000"/>
                    <a:lumOff val="5000"/>
                  </a:schemeClr>
                </a:solidFill>
              </a:ln>
              <a:solidFill>
                <a:schemeClr val="tx2">
                  <a:lumMod val="75000"/>
                </a:schemeClr>
              </a:solidFill>
              <a:latin typeface="Monotype Corsiva" pitchFamily="66" charset="0"/>
            </a:endParaRPr>
          </a:p>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2</a:t>
            </a:fld>
            <a:endParaRPr lang="ru-RU" dirty="0"/>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r="-1000" b="-2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20</a:t>
            </a:fld>
            <a:endParaRPr lang="ru-RU" dirty="0"/>
          </a:p>
        </p:txBody>
      </p:sp>
      <p:sp>
        <p:nvSpPr>
          <p:cNvPr id="1027" name="Rectangle 3"/>
          <p:cNvSpPr>
            <a:spLocks noChangeArrowheads="1"/>
          </p:cNvSpPr>
          <p:nvPr/>
        </p:nvSpPr>
        <p:spPr bwMode="auto">
          <a:xfrm>
            <a:off x="214282" y="785794"/>
            <a:ext cx="8929718"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0363"/>
            <a:r>
              <a:rPr lang="en-US" sz="2400" dirty="0">
                <a:latin typeface="Times New Roman" pitchFamily="18" charset="0"/>
                <a:cs typeface="Times New Roman" pitchFamily="18" charset="0"/>
              </a:rPr>
              <a:t>If we run the text on the decoder :</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4</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4</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5</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360363"/>
            <a:r>
              <a:rPr lang="en-US" sz="2400" dirty="0">
                <a:latin typeface="Times New Roman" pitchFamily="18" charset="0"/>
                <a:cs typeface="Times New Roman" pitchFamily="18" charset="0"/>
              </a:rPr>
              <a:t>The decryption device provides the following plaintext at the output:</a:t>
            </a:r>
            <a:endParaRPr lang="ru-RU" sz="2400" dirty="0">
              <a:latin typeface="Times New Roman" pitchFamily="18" charset="0"/>
              <a:cs typeface="Times New Roman" pitchFamily="18" charset="0"/>
            </a:endParaRPr>
          </a:p>
          <a:p>
            <a:pPr indent="719138"/>
            <a:r>
              <a:rPr lang="en-GB" sz="2400" i="1" dirty="0">
                <a:latin typeface="Times New Roman" pitchFamily="18" charset="0"/>
                <a:cs typeface="Times New Roman" pitchFamily="18" charset="0"/>
              </a:rPr>
              <a:t>l</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endParaRPr lang="ru-RU" sz="2400" dirty="0">
              <a:latin typeface="Times New Roman" pitchFamily="18" charset="0"/>
              <a:cs typeface="Times New Roman" pitchFamily="18" charset="0"/>
            </a:endParaRPr>
          </a:p>
          <a:p>
            <a:pPr indent="719138"/>
            <a:r>
              <a:rPr lang="en-US" sz="2400" i="1"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p>
          <a:p>
            <a:pPr indent="360363"/>
            <a:r>
              <a:rPr lang="en-US" sz="2400" dirty="0">
                <a:latin typeface="Times New Roman" pitchFamily="18" charset="0"/>
                <a:cs typeface="Times New Roman" pitchFamily="18" charset="0"/>
              </a:rPr>
              <a:t>The last symbol depends on the parity of the order of the quasigroup, namely, if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an odd number, then the last operation will be:</a:t>
            </a:r>
            <a:r>
              <a:rPr lang="en-US" sz="2400" i="1"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n</a:t>
            </a:r>
            <a:r>
              <a:rPr lang="en-US" sz="2400" dirty="0">
                <a:latin typeface="Times New Roman" pitchFamily="18" charset="0"/>
                <a:cs typeface="Times New Roman" pitchFamily="18" charset="0"/>
              </a:rPr>
              <a:t>\</a:t>
            </a:r>
            <a:r>
              <a:rPr lang="en-GB" sz="2400" i="1" dirty="0" err="1">
                <a:latin typeface="Times New Roman" pitchFamily="18" charset="0"/>
                <a:cs typeface="Times New Roman" pitchFamily="18" charset="0"/>
              </a:rPr>
              <a:t>q</a:t>
            </a:r>
            <a:r>
              <a:rPr lang="en-GB" sz="2400" i="1" baseline="-25000" dirty="0" err="1">
                <a:latin typeface="Times New Roman" pitchFamily="18" charset="0"/>
                <a:cs typeface="Times New Roman" pitchFamily="18" charset="0"/>
              </a:rPr>
              <a:t>k</a:t>
            </a:r>
            <a:r>
              <a:rPr lang="en-US" sz="2400" dirty="0">
                <a:latin typeface="Times New Roman" pitchFamily="18" charset="0"/>
                <a:cs typeface="Times New Roman" pitchFamily="18" charset="0"/>
              </a:rPr>
              <a:t> , where              </a:t>
            </a:r>
          </a:p>
          <a:p>
            <a:r>
              <a:rPr lang="en-US" sz="2400" dirty="0">
                <a:latin typeface="Times New Roman" pitchFamily="18" charset="0"/>
                <a:cs typeface="Times New Roman" pitchFamily="18" charset="0"/>
              </a:rPr>
              <a:t> If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 is an even number, then the last operation will be:</a:t>
            </a:r>
            <a:r>
              <a:rPr lang="en-US" sz="2400" i="1"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endParaRPr lang="ru-RU" sz="2400" dirty="0">
              <a:latin typeface="Times New Roman" pitchFamily="18" charset="0"/>
              <a:cs typeface="Times New Roman" pitchFamily="18" charset="0"/>
            </a:endParaRP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1" name="Picture 1"/>
          <p:cNvPicPr>
            <a:picLocks noChangeAspect="1" noChangeArrowheads="1"/>
          </p:cNvPicPr>
          <p:nvPr/>
        </p:nvPicPr>
        <p:blipFill>
          <a:blip r:embed="rId4" cstate="print">
            <a:clrChange>
              <a:clrFrom>
                <a:srgbClr val="FFFFFF"/>
              </a:clrFrom>
              <a:clrTo>
                <a:srgbClr val="FFFFFF">
                  <a:alpha val="0"/>
                </a:srgbClr>
              </a:clrTo>
            </a:clrChange>
            <a:lum bright="-30000" contrast="30000"/>
          </a:blip>
          <a:srcRect/>
          <a:stretch>
            <a:fillRect/>
          </a:stretch>
        </p:blipFill>
        <p:spPr bwMode="auto">
          <a:xfrm>
            <a:off x="2500298" y="4500570"/>
            <a:ext cx="1115535" cy="500066"/>
          </a:xfrm>
          <a:prstGeom prst="rect">
            <a:avLst/>
          </a:prstGeom>
          <a:noFill/>
        </p:spPr>
      </p:pic>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3" name="Прямоугольник 22"/>
          <p:cNvSpPr/>
          <p:nvPr/>
        </p:nvSpPr>
        <p:spPr>
          <a:xfrm>
            <a:off x="214282" y="5429264"/>
            <a:ext cx="8863324" cy="461665"/>
          </a:xfrm>
          <a:prstGeom prst="rect">
            <a:avLst/>
          </a:prstGeom>
        </p:spPr>
        <p:txBody>
          <a:bodyPr wrap="none">
            <a:spAutoFit/>
          </a:bodyPr>
          <a:lstStyle/>
          <a:p>
            <a:r>
              <a:rPr lang="en-US" sz="2400" dirty="0">
                <a:latin typeface="Times New Roman" pitchFamily="18" charset="0"/>
                <a:cs typeface="Times New Roman" pitchFamily="18" charset="0"/>
              </a:rPr>
              <a:t>Presented attack requires                         </a:t>
            </a:r>
            <a:r>
              <a:rPr lang="en-US" sz="2400" dirty="0"/>
              <a:t>         </a:t>
            </a:r>
            <a:r>
              <a:rPr lang="en-US" sz="2400" dirty="0" smtClean="0">
                <a:latin typeface="Times New Roman" pitchFamily="18" charset="0"/>
                <a:cs typeface="Times New Roman" pitchFamily="18" charset="0"/>
              </a:rPr>
              <a:t>quasigroups </a:t>
            </a:r>
            <a:r>
              <a:rPr lang="en-US" sz="2400" dirty="0">
                <a:latin typeface="Times New Roman" pitchFamily="18" charset="0"/>
                <a:cs typeface="Times New Roman" pitchFamily="18" charset="0"/>
              </a:rPr>
              <a:t>operations.  </a:t>
            </a:r>
            <a:endParaRPr lang="ru-RU" sz="2400" dirty="0">
              <a:latin typeface="Times New Roman" pitchFamily="18" charset="0"/>
              <a:cs typeface="Times New Roman" pitchFamily="18"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1921" name="Picture 1"/>
          <p:cNvPicPr>
            <a:picLocks noChangeAspect="1" noChangeArrowheads="1"/>
          </p:cNvPicPr>
          <p:nvPr/>
        </p:nvPicPr>
        <p:blipFill>
          <a:blip r:embed="rId5" cstate="print">
            <a:clrChange>
              <a:clrFrom>
                <a:srgbClr val="FFFFFF"/>
              </a:clrFrom>
              <a:clrTo>
                <a:srgbClr val="FFFFFF">
                  <a:alpha val="0"/>
                </a:srgbClr>
              </a:clrTo>
            </a:clrChange>
            <a:lum bright="-20000" contrast="40000"/>
          </a:blip>
          <a:srcRect/>
          <a:stretch>
            <a:fillRect/>
          </a:stretch>
        </p:blipFill>
        <p:spPr bwMode="auto">
          <a:xfrm>
            <a:off x="7072330" y="4857760"/>
            <a:ext cx="1067166" cy="571504"/>
          </a:xfrm>
          <a:prstGeom prst="rect">
            <a:avLst/>
          </a:prstGeom>
          <a:noFill/>
        </p:spPr>
      </p:pic>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1923" name="Picture 3"/>
          <p:cNvPicPr>
            <a:picLocks noChangeAspect="1" noChangeArrowheads="1"/>
          </p:cNvPicPr>
          <p:nvPr/>
        </p:nvPicPr>
        <p:blipFill>
          <a:blip r:embed="rId6" cstate="print">
            <a:clrChange>
              <a:clrFrom>
                <a:srgbClr val="FFFFFF"/>
              </a:clrFrom>
              <a:clrTo>
                <a:srgbClr val="FFFFFF">
                  <a:alpha val="0"/>
                </a:srgbClr>
              </a:clrTo>
            </a:clrChange>
            <a:lum bright="-20000" contrast="40000"/>
          </a:blip>
          <a:srcRect/>
          <a:stretch>
            <a:fillRect/>
          </a:stretch>
        </p:blipFill>
        <p:spPr bwMode="auto">
          <a:xfrm>
            <a:off x="3428992" y="5429264"/>
            <a:ext cx="2286016" cy="580797"/>
          </a:xfrm>
          <a:prstGeom prst="round2DiagRect">
            <a:avLst>
              <a:gd name="adj1" fmla="val 16667"/>
              <a:gd name="adj2" fmla="val 0"/>
            </a:avLst>
          </a:prstGeom>
          <a:solidFill>
            <a:schemeClr val="accent1">
              <a:lumMod val="20000"/>
              <a:lumOff val="80000"/>
            </a:schemeClr>
          </a:solidFill>
          <a:ln w="19050" cap="sq">
            <a:solidFill>
              <a:schemeClr val="tx2">
                <a:lumMod val="75000"/>
              </a:schemeClr>
            </a:solidFill>
            <a:miter lim="800000"/>
          </a:ln>
          <a:effectLst>
            <a:outerShdw blurRad="254000" algn="tl" rotWithShape="0">
              <a:srgbClr val="000000">
                <a:alpha val="43000"/>
              </a:srgbClr>
            </a:outerShdw>
          </a:effectLst>
        </p:spPr>
      </p:pic>
      <p:sp>
        <p:nvSpPr>
          <p:cNvPr id="17" name="Прямоугольник 16"/>
          <p:cNvSpPr/>
          <p:nvPr/>
        </p:nvSpPr>
        <p:spPr>
          <a:xfrm>
            <a:off x="0" y="214290"/>
            <a:ext cx="9144000" cy="584775"/>
          </a:xfrm>
          <a:prstGeom prst="rect">
            <a:avLst/>
          </a:prstGeom>
        </p:spPr>
        <p:txBody>
          <a:bodyPr wrap="square">
            <a:spAutoFit/>
          </a:bodyPr>
          <a:lstStyle/>
          <a:p>
            <a:pPr marL="542925" lvl="0"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Attacks </a:t>
            </a:r>
            <a:r>
              <a:rPr lang="en-US" sz="3200" b="1" dirty="0">
                <a:ln>
                  <a:solidFill>
                    <a:schemeClr val="tx2">
                      <a:lumMod val="50000"/>
                    </a:schemeClr>
                  </a:solidFill>
                </a:ln>
                <a:solidFill>
                  <a:schemeClr val="tx2">
                    <a:lumMod val="75000"/>
                  </a:schemeClr>
                </a:solidFill>
                <a:latin typeface="Monotype Corsiva" pitchFamily="66" charset="0"/>
              </a:rPr>
              <a:t>on  left quasigroups</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000" b="-2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21</a:t>
            </a:fld>
            <a:endParaRPr lang="ru-RU" dirty="0"/>
          </a:p>
        </p:txBody>
      </p:sp>
      <p:sp>
        <p:nvSpPr>
          <p:cNvPr id="1028" name="Rectangle 4"/>
          <p:cNvSpPr>
            <a:spLocks noChangeArrowheads="1"/>
          </p:cNvSpPr>
          <p:nvPr/>
        </p:nvSpPr>
        <p:spPr bwMode="auto">
          <a:xfrm>
            <a:off x="500034" y="1000108"/>
            <a:ext cx="4857784" cy="2308324"/>
          </a:xfrm>
          <a:prstGeom prst="rect">
            <a:avLst/>
          </a:prstGeom>
          <a:solidFill>
            <a:srgbClr val="E9EFF7"/>
          </a:solidFill>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indent="361950" fontAlgn="base">
              <a:spcBef>
                <a:spcPct val="0"/>
              </a:spcBef>
              <a:spcAft>
                <a:spcPct val="0"/>
              </a:spcAft>
            </a:pPr>
            <a:r>
              <a:rPr lang="en-US" sz="2400" dirty="0">
                <a:latin typeface="Times New Roman" pitchFamily="18" charset="0"/>
                <a:cs typeface="Times New Roman" pitchFamily="18" charset="0"/>
              </a:rPr>
              <a:t>For our previous example, we enter the following text into the decryption device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r>
              <a:rPr lang="en-US" sz="2400" b="1" dirty="0">
                <a:latin typeface="Times New Roman" pitchFamily="18" charset="0"/>
                <a:cs typeface="Times New Roman" pitchFamily="18" charset="0"/>
              </a:rPr>
              <a:t>00112233</a:t>
            </a:r>
            <a:endParaRPr lang="ru-RU"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102132</a:t>
            </a:r>
            <a:endParaRPr lang="ru-RU" sz="2400" b="1" dirty="0">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1" name="Rectangle 7"/>
          <p:cNvSpPr>
            <a:spLocks noChangeArrowheads="1"/>
          </p:cNvSpPr>
          <p:nvPr/>
        </p:nvSpPr>
        <p:spPr bwMode="auto">
          <a:xfrm>
            <a:off x="5643570" y="1000108"/>
            <a:ext cx="2857488"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the output we get:</a:t>
            </a:r>
          </a:p>
          <a:p>
            <a:endParaRPr lang="ru-RU" sz="2400" dirty="0">
              <a:latin typeface="Times New Roman" pitchFamily="18" charset="0"/>
              <a:cs typeface="Times New Roman" pitchFamily="18" charset="0"/>
            </a:endParaRP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 name="Прямоугольник 26"/>
          <p:cNvSpPr/>
          <p:nvPr/>
        </p:nvSpPr>
        <p:spPr>
          <a:xfrm>
            <a:off x="357158" y="3929066"/>
            <a:ext cx="4214842" cy="830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indent="361950"/>
            <a:r>
              <a:rPr lang="en-US" sz="2400" dirty="0">
                <a:ln>
                  <a:solidFill>
                    <a:schemeClr val="accent1">
                      <a:lumMod val="75000"/>
                    </a:schemeClr>
                  </a:solidFill>
                </a:ln>
                <a:solidFill>
                  <a:schemeClr val="tx2">
                    <a:lumMod val="50000"/>
                  </a:schemeClr>
                </a:solidFill>
                <a:latin typeface="Times New Roman" pitchFamily="18" charset="0"/>
                <a:cs typeface="Times New Roman" pitchFamily="18" charset="0"/>
              </a:rPr>
              <a:t>So instead of 32 characters </a:t>
            </a:r>
          </a:p>
          <a:p>
            <a:pPr indent="361950"/>
            <a:r>
              <a:rPr lang="en-US" sz="2400" dirty="0">
                <a:ln>
                  <a:solidFill>
                    <a:schemeClr val="accent1">
                      <a:lumMod val="75000"/>
                    </a:schemeClr>
                  </a:solidFill>
                </a:ln>
                <a:solidFill>
                  <a:schemeClr val="tx2">
                    <a:lumMod val="50000"/>
                  </a:schemeClr>
                </a:solidFill>
                <a:latin typeface="Times New Roman" pitchFamily="18" charset="0"/>
                <a:cs typeface="Times New Roman" pitchFamily="18" charset="0"/>
              </a:rPr>
              <a:t>14 characters will be used.</a:t>
            </a:r>
            <a:endParaRPr lang="ru-RU" sz="2400" dirty="0">
              <a:ln>
                <a:solidFill>
                  <a:schemeClr val="accent1">
                    <a:lumMod val="75000"/>
                  </a:schemeClr>
                </a:solidFill>
              </a:ln>
              <a:solidFill>
                <a:schemeClr val="tx2">
                  <a:lumMod val="50000"/>
                </a:schemeClr>
              </a:solidFill>
              <a:latin typeface="Times New Roman" pitchFamily="18" charset="0"/>
              <a:cs typeface="Times New Roman" pitchFamily="18" charset="0"/>
            </a:endParaRPr>
          </a:p>
        </p:txBody>
      </p:sp>
      <p:pic>
        <p:nvPicPr>
          <p:cNvPr id="79873" name="Picture 1"/>
          <p:cNvPicPr>
            <a:picLocks noChangeAspect="1" noChangeArrowheads="1"/>
          </p:cNvPicPr>
          <p:nvPr/>
        </p:nvPicPr>
        <p:blipFill>
          <a:blip r:embed="rId4" cstate="print">
            <a:lum bright="-20000" contrast="40000"/>
          </a:blip>
          <a:srcRect l="45469" t="35000" r="44336" b="25000"/>
          <a:stretch>
            <a:fillRect/>
          </a:stretch>
        </p:blipFill>
        <p:spPr bwMode="auto">
          <a:xfrm>
            <a:off x="5857884" y="1571612"/>
            <a:ext cx="2071702" cy="4572032"/>
          </a:xfrm>
          <a:prstGeom prst="roundRect">
            <a:avLst>
              <a:gd name="adj" fmla="val 4167"/>
            </a:avLst>
          </a:prstGeom>
          <a:solidFill>
            <a:srgbClr val="FFFFFF"/>
          </a:solidFill>
          <a:ln w="38100" cap="sq">
            <a:solidFill>
              <a:schemeClr val="tx2">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Прямоугольник 10"/>
          <p:cNvSpPr/>
          <p:nvPr/>
        </p:nvSpPr>
        <p:spPr>
          <a:xfrm>
            <a:off x="0" y="214290"/>
            <a:ext cx="9144000" cy="584775"/>
          </a:xfrm>
          <a:prstGeom prst="rect">
            <a:avLst/>
          </a:prstGeom>
        </p:spPr>
        <p:txBody>
          <a:bodyPr wrap="square">
            <a:spAutoFit/>
          </a:bodyPr>
          <a:lstStyle/>
          <a:p>
            <a:pPr marL="542925" lvl="0"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Attacks </a:t>
            </a:r>
            <a:r>
              <a:rPr lang="en-US" sz="3200" b="1" dirty="0">
                <a:ln>
                  <a:solidFill>
                    <a:schemeClr val="tx2">
                      <a:lumMod val="50000"/>
                    </a:schemeClr>
                  </a:solidFill>
                </a:ln>
                <a:solidFill>
                  <a:schemeClr val="tx2">
                    <a:lumMod val="75000"/>
                  </a:schemeClr>
                </a:solidFill>
                <a:latin typeface="Monotype Corsiva" pitchFamily="66" charset="0"/>
              </a:rPr>
              <a:t>on  left quasigroups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ipe(left)">
                                      <p:cBhvr>
                                        <p:cTn id="7" dur="1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9873"/>
                                        </p:tgtEl>
                                        <p:attrNameLst>
                                          <p:attrName>style.visibility</p:attrName>
                                        </p:attrNameLst>
                                      </p:cBhvr>
                                      <p:to>
                                        <p:strVal val="visible"/>
                                      </p:to>
                                    </p:set>
                                    <p:animEffect transition="in" filter="wipe(up)">
                                      <p:cBhvr>
                                        <p:cTn id="12" dur="5000"/>
                                        <p:tgtEl>
                                          <p:spTgt spid="79873"/>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000" b="-2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22</a:t>
            </a:fld>
            <a:endParaRPr lang="ru-RU" dirty="0"/>
          </a:p>
        </p:txBody>
      </p:sp>
      <p:sp>
        <p:nvSpPr>
          <p:cNvPr id="1027" name="Rectangle 3"/>
          <p:cNvSpPr>
            <a:spLocks noChangeArrowheads="1"/>
          </p:cNvSpPr>
          <p:nvPr/>
        </p:nvSpPr>
        <p:spPr bwMode="auto">
          <a:xfrm>
            <a:off x="0" y="714356"/>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25413" fontAlgn="base">
              <a:spcBef>
                <a:spcPct val="0"/>
              </a:spcBef>
              <a:spcAft>
                <a:spcPct val="0"/>
              </a:spcAft>
            </a:pPr>
            <a:r>
              <a:rPr lang="en-US" sz="2400" dirty="0">
                <a:latin typeface="Times New Roman" pitchFamily="18" charset="0"/>
                <a:cs typeface="Times New Roman" pitchFamily="18" charset="0"/>
              </a:rPr>
              <a:t>Consider the plaintext attack built with the help of this</a:t>
            </a:r>
            <a:r>
              <a:rPr lang="en-US" sz="2400" dirty="0">
                <a:latin typeface="Times New Roman" pitchFamily="18" charset="0"/>
                <a:ea typeface="Times New Roman" pitchFamily="18" charset="0"/>
                <a:cs typeface="Times New Roman" pitchFamily="18" charset="0"/>
              </a:rPr>
              <a:t> Cayley table:</a:t>
            </a:r>
            <a:endParaRPr lang="ru-RU" sz="3200" dirty="0"/>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3000364" y="1285860"/>
            <a:ext cx="2714644" cy="2677656"/>
          </a:xfrm>
          <a:prstGeom prst="rect">
            <a:avLst/>
          </a:prstGeom>
          <a:solidFill>
            <a:srgbClr val="F0F5FA"/>
          </a:solidFill>
          <a:ln>
            <a:solidFill>
              <a:schemeClr val="tx2">
                <a:lumMod val="75000"/>
              </a:schemeClr>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indent="125413"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Enter the following</a:t>
            </a:r>
            <a:endParaRPr kumimoji="0" lang="ru-RU"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indent="125413"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text into the </a:t>
            </a:r>
            <a:r>
              <a:rPr lang="en-US" sz="2400" dirty="0">
                <a:latin typeface="Times New Roman" pitchFamily="18" charset="0"/>
                <a:cs typeface="Times New Roman" pitchFamily="18" charset="0"/>
              </a:rPr>
              <a:t>encryption device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00 01 02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10 11 12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20 21 22 </a:t>
            </a: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23</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125413"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30 31 32 33</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1" name="Rectangle 7"/>
          <p:cNvSpPr>
            <a:spLocks noChangeArrowheads="1"/>
          </p:cNvSpPr>
          <p:nvPr/>
        </p:nvSpPr>
        <p:spPr bwMode="auto">
          <a:xfrm>
            <a:off x="5929322" y="1285860"/>
            <a:ext cx="2857488" cy="2215991"/>
          </a:xfrm>
          <a:prstGeom prst="rect">
            <a:avLst/>
          </a:prstGeom>
          <a:solidFill>
            <a:schemeClr val="accent4">
              <a:lumMod val="20000"/>
              <a:lumOff val="80000"/>
            </a:schemeClr>
          </a:solidFill>
          <a:ln w="19050">
            <a:solidFill>
              <a:schemeClr val="tx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the output we get:</a:t>
            </a:r>
          </a:p>
          <a:p>
            <a:r>
              <a:rPr lang="en-US" sz="2400" b="1" dirty="0">
                <a:latin typeface="Times New Roman" pitchFamily="18" charset="0"/>
                <a:cs typeface="Times New Roman" pitchFamily="18" charset="0"/>
              </a:rPr>
              <a:t>33 31 30 </a:t>
            </a:r>
            <a:r>
              <a:rPr lang="en-US" sz="2400" dirty="0">
                <a:latin typeface="Times New Roman" pitchFamily="18" charset="0"/>
                <a:cs typeface="Times New Roman" pitchFamily="18" charset="0"/>
              </a:rPr>
              <a:t>32</a:t>
            </a:r>
            <a:endParaRPr lang="ru-RU"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11 10 12 </a:t>
            </a:r>
            <a:r>
              <a:rPr lang="en-US" sz="2400" dirty="0">
                <a:latin typeface="Times New Roman" pitchFamily="18" charset="0"/>
                <a:cs typeface="Times New Roman" pitchFamily="18" charset="0"/>
              </a:rPr>
              <a:t>13</a:t>
            </a:r>
            <a:endParaRPr lang="ru-RU"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00 02 01 </a:t>
            </a:r>
            <a:r>
              <a:rPr lang="en-US" sz="2400" dirty="0">
                <a:latin typeface="Times New Roman" pitchFamily="18" charset="0"/>
                <a:cs typeface="Times New Roman" pitchFamily="18" charset="0"/>
              </a:rPr>
              <a:t>03</a:t>
            </a:r>
            <a:endParaRPr lang="ru-RU"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20 22 23 21</a:t>
            </a:r>
            <a:endParaRPr lang="ru-RU" sz="2400" dirty="0">
              <a:latin typeface="Times New Roman" pitchFamily="18" charset="0"/>
              <a:cs typeface="Times New Roman" pitchFamily="18" charset="0"/>
            </a:endParaRPr>
          </a:p>
          <a:p>
            <a:pPr marL="0" marR="0" lvl="0" indent="1254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285720" y="4000504"/>
            <a:ext cx="8643998" cy="830997"/>
          </a:xfrm>
          <a:prstGeom prst="rect">
            <a:avLst/>
          </a:prstGeom>
        </p:spPr>
        <p:txBody>
          <a:bodyPr wrap="square">
            <a:spAutoFit/>
          </a:bodyPr>
          <a:lstStyle/>
          <a:p>
            <a:pPr indent="361950"/>
            <a:r>
              <a:rPr lang="en-US" sz="2400" dirty="0">
                <a:latin typeface="Times New Roman" pitchFamily="18" charset="0"/>
                <a:cs typeface="Times New Roman" pitchFamily="18" charset="0"/>
              </a:rPr>
              <a:t>The plaintext used in the attack consists of            characters divided into pairs. However, a shorter encrypted text consisting of</a:t>
            </a:r>
            <a:endParaRPr lang="ru-RU" sz="2400" dirty="0">
              <a:latin typeface="Times New Roman" pitchFamily="18" charset="0"/>
              <a:cs typeface="Times New Roman" pitchFamily="18" charset="0"/>
            </a:endParaRPr>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 name="Прямоугольник 26"/>
          <p:cNvSpPr/>
          <p:nvPr/>
        </p:nvSpPr>
        <p:spPr>
          <a:xfrm>
            <a:off x="428596" y="4857760"/>
            <a:ext cx="8143932" cy="1200329"/>
          </a:xfrm>
          <a:prstGeom prst="rect">
            <a:avLst/>
          </a:prstGeom>
        </p:spPr>
        <p:txBody>
          <a:bodyPr wrap="square">
            <a:spAutoFit/>
          </a:bodyPr>
          <a:lstStyle/>
          <a:p>
            <a:r>
              <a:rPr lang="en-US" sz="2400" dirty="0">
                <a:latin typeface="Times New Roman" pitchFamily="18" charset="0"/>
                <a:cs typeface="Times New Roman" pitchFamily="18" charset="0"/>
              </a:rPr>
              <a:t>                characters can be constructed.</a:t>
            </a:r>
          </a:p>
          <a:p>
            <a:pPr indent="361950"/>
            <a:r>
              <a:rPr lang="en-US" sz="2400" dirty="0">
                <a:latin typeface="Times New Roman" pitchFamily="18" charset="0"/>
                <a:cs typeface="Times New Roman" pitchFamily="18" charset="0"/>
              </a:rPr>
              <a:t>In our example, instead of 32 characters, 18 characters can be used.</a:t>
            </a:r>
            <a:endParaRPr lang="ru-RU" sz="2400" dirty="0">
              <a:latin typeface="Times New Roman" pitchFamily="18" charset="0"/>
              <a:cs typeface="Times New Roman" pitchFamily="18" charset="0"/>
            </a:endParaRPr>
          </a:p>
        </p:txBody>
      </p:sp>
      <p:sp>
        <p:nvSpPr>
          <p:cNvPr id="69637" name="Rectangle 5"/>
          <p:cNvSpPr>
            <a:spLocks noChangeArrowheads="1"/>
          </p:cNvSpPr>
          <p:nvPr/>
        </p:nvSpPr>
        <p:spPr bwMode="auto">
          <a:xfrm>
            <a:off x="0" y="244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a:ln>
                  <a:noFill/>
                </a:ln>
                <a:solidFill>
                  <a:schemeClr val="tx1"/>
                </a:solidFill>
                <a:effectLst/>
                <a:latin typeface="Arial" pitchFamily="34"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696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2946" name="Picture 2"/>
          <p:cNvPicPr>
            <a:picLocks noChangeAspect="1" noChangeArrowheads="1"/>
          </p:cNvPicPr>
          <p:nvPr/>
        </p:nvPicPr>
        <p:blipFill>
          <a:blip r:embed="rId4" cstate="print">
            <a:lum bright="-20000" contrast="30000"/>
          </a:blip>
          <a:srcRect l="43945" t="29167" r="46094" b="55208"/>
          <a:stretch>
            <a:fillRect/>
          </a:stretch>
        </p:blipFill>
        <p:spPr bwMode="auto">
          <a:xfrm>
            <a:off x="357158" y="1285860"/>
            <a:ext cx="2428892" cy="214314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Прямоугольник 22"/>
          <p:cNvSpPr/>
          <p:nvPr/>
        </p:nvSpPr>
        <p:spPr>
          <a:xfrm>
            <a:off x="428596" y="4857760"/>
            <a:ext cx="1138453"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dirty="0"/>
              <a:t>2</a:t>
            </a:r>
            <a:r>
              <a:rPr lang="ru-RU" sz="2400" i="1" dirty="0"/>
              <a:t>n</a:t>
            </a:r>
            <a:r>
              <a:rPr lang="en-US" sz="2400" baseline="30000" dirty="0"/>
              <a:t>2</a:t>
            </a:r>
            <a:r>
              <a:rPr lang="en-US" sz="2400" dirty="0"/>
              <a:t>-2</a:t>
            </a:r>
            <a:r>
              <a:rPr lang="ru-RU" sz="2400" i="1" dirty="0"/>
              <a:t>n</a:t>
            </a:r>
            <a:r>
              <a:rPr lang="ru-RU" sz="2400" dirty="0"/>
              <a:t> </a:t>
            </a:r>
          </a:p>
        </p:txBody>
      </p:sp>
      <p:sp>
        <p:nvSpPr>
          <p:cNvPr id="24" name="Прямоугольник 23"/>
          <p:cNvSpPr/>
          <p:nvPr/>
        </p:nvSpPr>
        <p:spPr>
          <a:xfrm>
            <a:off x="6072198" y="4000504"/>
            <a:ext cx="633507"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400" dirty="0"/>
              <a:t>2</a:t>
            </a:r>
            <a:r>
              <a:rPr lang="ru-RU" sz="2400" i="1" dirty="0"/>
              <a:t>n</a:t>
            </a:r>
            <a:r>
              <a:rPr lang="en-US" sz="2400" baseline="30000" dirty="0"/>
              <a:t>2</a:t>
            </a:r>
            <a:endParaRPr lang="ru-RU" sz="2400" dirty="0"/>
          </a:p>
        </p:txBody>
      </p:sp>
      <p:sp>
        <p:nvSpPr>
          <p:cNvPr id="17" name="Прямоугольник 16"/>
          <p:cNvSpPr/>
          <p:nvPr/>
        </p:nvSpPr>
        <p:spPr>
          <a:xfrm>
            <a:off x="0" y="214290"/>
            <a:ext cx="9144000" cy="584775"/>
          </a:xfrm>
          <a:prstGeom prst="rect">
            <a:avLst/>
          </a:prstGeom>
        </p:spPr>
        <p:txBody>
          <a:bodyPr wrap="square">
            <a:spAutoFit/>
          </a:bodyPr>
          <a:lstStyle/>
          <a:p>
            <a:pPr marL="542925" lvl="0"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Attacks </a:t>
            </a:r>
            <a:r>
              <a:rPr lang="en-US" sz="3200" b="1" dirty="0">
                <a:ln>
                  <a:solidFill>
                    <a:schemeClr val="tx2">
                      <a:lumMod val="50000"/>
                    </a:schemeClr>
                  </a:solidFill>
                </a:ln>
                <a:solidFill>
                  <a:schemeClr val="tx2">
                    <a:lumMod val="75000"/>
                  </a:schemeClr>
                </a:solidFill>
                <a:latin typeface="Monotype Corsiva" pitchFamily="66" charset="0"/>
              </a:rPr>
              <a:t>on  left quasigroups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8"/>
                                        </p:tgtEl>
                                        <p:attrNameLst>
                                          <p:attrName>style.visibility</p:attrName>
                                        </p:attrNameLst>
                                      </p:cBhvr>
                                      <p:to>
                                        <p:strVal val="visible"/>
                                      </p:to>
                                    </p:set>
                                    <p:anim calcmode="discrete" valueType="clr">
                                      <p:cBhvr override="childStyle">
                                        <p:cTn id="7" dur="80"/>
                                        <p:tgtEl>
                                          <p:spTgt spid="10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8"/>
                                        </p:tgtEl>
                                        <p:attrNameLst>
                                          <p:attrName>fillcolor</p:attrName>
                                        </p:attrNameLst>
                                      </p:cBhvr>
                                      <p:tavLst>
                                        <p:tav tm="0">
                                          <p:val>
                                            <p:clrVal>
                                              <a:schemeClr val="accent2"/>
                                            </p:clrVal>
                                          </p:val>
                                        </p:tav>
                                        <p:tav tm="50000">
                                          <p:val>
                                            <p:clrVal>
                                              <a:schemeClr val="hlink"/>
                                            </p:clrVal>
                                          </p:val>
                                        </p:tav>
                                      </p:tavLst>
                                    </p:anim>
                                    <p:set>
                                      <p:cBhvr>
                                        <p:cTn id="9" dur="80"/>
                                        <p:tgtEl>
                                          <p:spTgt spid="10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fade">
                                      <p:cBhvr>
                                        <p:cTn id="14"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p:bldP spid="10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572264" y="6286520"/>
            <a:ext cx="2133600" cy="365125"/>
          </a:xfrm>
        </p:spPr>
        <p:txBody>
          <a:bodyPr/>
          <a:lstStyle/>
          <a:p>
            <a:fld id="{725C68B6-61C2-468F-89AB-4B9F7531AA68}" type="slidenum">
              <a:rPr lang="ru-RU" smtClean="0"/>
              <a:pPr/>
              <a:t>23</a:t>
            </a:fld>
            <a:endParaRPr lang="ru-RU" dirty="0"/>
          </a:p>
        </p:txBody>
      </p:sp>
      <p:sp>
        <p:nvSpPr>
          <p:cNvPr id="10" name="Прямоугольник 9"/>
          <p:cNvSpPr/>
          <p:nvPr/>
        </p:nvSpPr>
        <p:spPr>
          <a:xfrm>
            <a:off x="214282" y="857232"/>
            <a:ext cx="8929718" cy="461665"/>
          </a:xfrm>
          <a:prstGeom prst="rect">
            <a:avLst/>
          </a:prstGeom>
          <a:ln>
            <a:noFill/>
          </a:ln>
        </p:spPr>
        <p:txBody>
          <a:bodyPr wrap="square">
            <a:spAutoFit/>
          </a:bodyPr>
          <a:lstStyle/>
          <a:p>
            <a:pPr marL="361950">
              <a:buNone/>
            </a:pPr>
            <a:r>
              <a:rPr lang="en-US"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1</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6" name="Прямоугольник 5"/>
          <p:cNvSpPr/>
          <p:nvPr/>
        </p:nvSpPr>
        <p:spPr>
          <a:xfrm>
            <a:off x="0" y="714356"/>
            <a:ext cx="9144000" cy="830997"/>
          </a:xfrm>
          <a:prstGeom prst="rect">
            <a:avLst/>
          </a:prstGeom>
        </p:spPr>
        <p:txBody>
          <a:bodyPr wrap="square">
            <a:spAutoFit/>
          </a:bodyPr>
          <a:lstStyle/>
          <a:p>
            <a:pPr marL="180975" indent="361950"/>
            <a:r>
              <a:rPr lang="en-US" sz="2400" dirty="0">
                <a:latin typeface="Times New Roman" pitchFamily="18" charset="0"/>
                <a:cs typeface="Times New Roman" pitchFamily="18" charset="0"/>
              </a:rPr>
              <a:t>Now we want to present to your attention the generalized Markovski algorithms. Let's start with the first algorithm.</a:t>
            </a:r>
            <a:endParaRPr lang="ru-RU" sz="2400" dirty="0">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6355" t="46680" r="33895" b="23437"/>
          <a:stretch/>
        </p:blipFill>
        <p:spPr bwMode="auto">
          <a:xfrm>
            <a:off x="210906" y="1772816"/>
            <a:ext cx="8700420" cy="3677250"/>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24</a:t>
            </a:fld>
            <a:endParaRPr lang="ru-RU" dirty="0"/>
          </a:p>
        </p:txBody>
      </p:sp>
      <p:sp>
        <p:nvSpPr>
          <p:cNvPr id="10" name="Прямоугольник 9"/>
          <p:cNvSpPr/>
          <p:nvPr/>
        </p:nvSpPr>
        <p:spPr>
          <a:xfrm>
            <a:off x="214282" y="857232"/>
            <a:ext cx="8929718" cy="461665"/>
          </a:xfrm>
          <a:prstGeom prst="rect">
            <a:avLst/>
          </a:prstGeom>
          <a:ln>
            <a:noFill/>
          </a:ln>
        </p:spPr>
        <p:txBody>
          <a:bodyPr wrap="square">
            <a:spAutoFit/>
          </a:bodyPr>
          <a:lstStyle/>
          <a:p>
            <a:pPr marL="361950">
              <a:buNone/>
            </a:pPr>
            <a:r>
              <a:rPr lang="en-US"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1</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80899" name="Rectangle 3"/>
          <p:cNvSpPr>
            <a:spLocks noChangeArrowheads="1"/>
          </p:cNvSpPr>
          <p:nvPr/>
        </p:nvSpPr>
        <p:spPr bwMode="auto">
          <a:xfrm>
            <a:off x="0" y="714356"/>
            <a:ext cx="891462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indent="542925"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The following encryption procedure is proposed for this sequence:</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80900" name="Picture 4"/>
          <p:cNvPicPr>
            <a:picLocks noChangeAspect="1" noChangeArrowheads="1"/>
          </p:cNvPicPr>
          <p:nvPr/>
        </p:nvPicPr>
        <p:blipFill>
          <a:blip r:embed="rId4">
            <a:clrChange>
              <a:clrFrom>
                <a:srgbClr val="FFFFFF"/>
              </a:clrFrom>
              <a:clrTo>
                <a:srgbClr val="FFFFFF">
                  <a:alpha val="0"/>
                </a:srgbClr>
              </a:clrTo>
            </a:clrChange>
            <a:lum bright="-20000" contrast="30000"/>
            <a:extLst>
              <a:ext uri="{BEBA8EAE-BF5A-486C-A8C5-ECC9F3942E4B}">
                <a14:imgProps xmlns:a14="http://schemas.microsoft.com/office/drawing/2010/main">
                  <a14:imgLayer r:embed="rId5">
                    <a14:imgEffect>
                      <a14:colorTemperature colorTemp="4700"/>
                    </a14:imgEffect>
                  </a14:imgLayer>
                </a14:imgProps>
              </a:ext>
            </a:extLst>
          </a:blip>
          <a:srcRect l="43555" t="31250" r="36523" b="33333"/>
          <a:stretch>
            <a:fillRect/>
          </a:stretch>
        </p:blipFill>
        <p:spPr bwMode="auto">
          <a:xfrm>
            <a:off x="357158" y="1285860"/>
            <a:ext cx="4000528" cy="4000528"/>
          </a:xfrm>
          <a:prstGeom prst="round2DiagRect">
            <a:avLst>
              <a:gd name="adj1" fmla="val 16667"/>
              <a:gd name="adj2" fmla="val 0"/>
            </a:avLst>
          </a:prstGeom>
          <a:ln w="28575" cap="sq">
            <a:solidFill>
              <a:schemeClr val="tx2">
                <a:lumMod val="60000"/>
                <a:lumOff val="40000"/>
              </a:schemeClr>
            </a:solidFill>
            <a:miter lim="800000"/>
          </a:ln>
          <a:effectLst>
            <a:outerShdw blurRad="254000" algn="tl" rotWithShape="0">
              <a:srgbClr val="000000">
                <a:alpha val="43000"/>
              </a:srgbClr>
            </a:outerShdw>
          </a:effectLst>
        </p:spPr>
      </p:pic>
      <p:sp>
        <p:nvSpPr>
          <p:cNvPr id="80902" name="Rectangle 6"/>
          <p:cNvSpPr>
            <a:spLocks noChangeArrowheads="1"/>
          </p:cNvSpPr>
          <p:nvPr/>
        </p:nvSpPr>
        <p:spPr bwMode="auto">
          <a:xfrm>
            <a:off x="4500562" y="4572008"/>
            <a:ext cx="421484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42925"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MR10" charset="-128"/>
                <a:cs typeface="Times New Roman" pitchFamily="18" charset="0"/>
              </a:rPr>
              <a:t>Therefore we obtain the following ciphertext: </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0903" name="Rectangle 7"/>
          <p:cNvSpPr>
            <a:spLocks noChangeArrowheads="1"/>
          </p:cNvSpPr>
          <p:nvPr/>
        </p:nvSpPr>
        <p:spPr bwMode="auto">
          <a:xfrm>
            <a:off x="0" y="66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80904" name="Picture 8"/>
          <p:cNvPicPr>
            <a:picLocks noChangeAspect="1" noChangeArrowheads="1"/>
          </p:cNvPicPr>
          <p:nvPr/>
        </p:nvPicPr>
        <p:blipFill>
          <a:blip r:embed="rId6">
            <a:clrChange>
              <a:clrFrom>
                <a:srgbClr val="FFFFFF"/>
              </a:clrFrom>
              <a:clrTo>
                <a:srgbClr val="FFFFFF">
                  <a:alpha val="0"/>
                </a:srgbClr>
              </a:clrTo>
            </a:clrChange>
            <a:lum bright="-20000" contrast="40000"/>
            <a:extLst>
              <a:ext uri="{BEBA8EAE-BF5A-486C-A8C5-ECC9F3942E4B}">
                <a14:imgProps xmlns:a14="http://schemas.microsoft.com/office/drawing/2010/main">
                  <a14:imgLayer r:embed="rId7">
                    <a14:imgEffect>
                      <a14:colorTemperature colorTemp="4700"/>
                    </a14:imgEffect>
                  </a14:imgLayer>
                </a14:imgProps>
              </a:ext>
            </a:extLst>
          </a:blip>
          <a:srcRect l="54492" t="66667" r="27344" b="28125"/>
          <a:stretch>
            <a:fillRect/>
          </a:stretch>
        </p:blipFill>
        <p:spPr bwMode="auto">
          <a:xfrm>
            <a:off x="5500694" y="5500702"/>
            <a:ext cx="3100409" cy="500066"/>
          </a:xfrm>
          <a:prstGeom prst="round2DiagRect">
            <a:avLst>
              <a:gd name="adj1" fmla="val 16667"/>
              <a:gd name="adj2" fmla="val 0"/>
            </a:avLst>
          </a:prstGeom>
          <a:ln w="19050" cap="sq">
            <a:solidFill>
              <a:schemeClr val="tx2">
                <a:lumMod val="60000"/>
                <a:lumOff val="40000"/>
              </a:schemeClr>
            </a:solidFill>
            <a:miter lim="800000"/>
          </a:ln>
          <a:effectLst>
            <a:outerShdw blurRad="254000" algn="tl" rotWithShape="0">
              <a:srgbClr val="000000">
                <a:alpha val="43000"/>
              </a:srgbClr>
            </a:outerShdw>
          </a:effectLst>
        </p:spPr>
      </p:pic>
      <p:sp>
        <p:nvSpPr>
          <p:cNvPr id="14" name="Прямоугольник 13"/>
          <p:cNvSpPr/>
          <p:nvPr/>
        </p:nvSpPr>
        <p:spPr>
          <a:xfrm>
            <a:off x="4572000" y="3000372"/>
            <a:ext cx="680636" cy="461665"/>
          </a:xfrm>
          <a:prstGeom prst="rect">
            <a:avLst/>
          </a:prstGeom>
        </p:spPr>
        <p:txBody>
          <a:bodyPr wrap="none">
            <a:spAutoFit/>
          </a:bodyPr>
          <a:lstStyle/>
          <a:p>
            <a:r>
              <a:rPr lang="en-GB" sz="2400" b="1" dirty="0">
                <a:latin typeface="Times New Roman" pitchFamily="18" charset="0"/>
                <a:ea typeface="Times New Roman" pitchFamily="18" charset="0"/>
                <a:cs typeface="Times New Roman" pitchFamily="18" charset="0"/>
              </a:rPr>
              <a:t>(</a:t>
            </a:r>
            <a:r>
              <a:rPr lang="en-US" sz="2400" b="1" dirty="0">
                <a:latin typeface="Times New Roman" pitchFamily="18" charset="0"/>
                <a:ea typeface="Times New Roman" pitchFamily="18" charset="0"/>
                <a:cs typeface="Times New Roman" pitchFamily="18" charset="0"/>
              </a:rPr>
              <a:t>11</a:t>
            </a:r>
            <a:r>
              <a:rPr lang="en-GB" sz="2400" b="1" dirty="0">
                <a:latin typeface="Times New Roman" pitchFamily="18" charset="0"/>
                <a:ea typeface="Times New Roman" pitchFamily="18" charset="0"/>
                <a:cs typeface="Times New Roman" pitchFamily="18" charset="0"/>
              </a:rPr>
              <a:t>)</a:t>
            </a:r>
            <a:endParaRPr lang="ru-RU" sz="2400" dirty="0"/>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0904"/>
                                        </p:tgtEl>
                                        <p:attrNameLst>
                                          <p:attrName>style.visibility</p:attrName>
                                        </p:attrNameLst>
                                      </p:cBhvr>
                                      <p:to>
                                        <p:strVal val="visible"/>
                                      </p:to>
                                    </p:set>
                                    <p:anim calcmode="lin" valueType="num">
                                      <p:cBhvr>
                                        <p:cTn id="14" dur="1000" fill="hold"/>
                                        <p:tgtEl>
                                          <p:spTgt spid="80904"/>
                                        </p:tgtEl>
                                        <p:attrNameLst>
                                          <p:attrName>ppt_x</p:attrName>
                                        </p:attrNameLst>
                                      </p:cBhvr>
                                      <p:tavLst>
                                        <p:tav tm="0">
                                          <p:val>
                                            <p:strVal val="#ppt_x-.2"/>
                                          </p:val>
                                        </p:tav>
                                        <p:tav tm="100000">
                                          <p:val>
                                            <p:strVal val="#ppt_x"/>
                                          </p:val>
                                        </p:tav>
                                      </p:tavLst>
                                    </p:anim>
                                    <p:anim calcmode="lin" valueType="num">
                                      <p:cBhvr>
                                        <p:cTn id="15" dur="1000" fill="hold"/>
                                        <p:tgtEl>
                                          <p:spTgt spid="8090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0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25</a:t>
            </a:fld>
            <a:endParaRPr lang="ru-RU" dirty="0"/>
          </a:p>
        </p:txBody>
      </p:sp>
      <p:sp>
        <p:nvSpPr>
          <p:cNvPr id="10" name="Прямоугольник 9"/>
          <p:cNvSpPr/>
          <p:nvPr/>
        </p:nvSpPr>
        <p:spPr>
          <a:xfrm>
            <a:off x="214282" y="857232"/>
            <a:ext cx="8929718" cy="461665"/>
          </a:xfrm>
          <a:prstGeom prst="rect">
            <a:avLst/>
          </a:prstGeom>
          <a:ln>
            <a:noFill/>
          </a:ln>
        </p:spPr>
        <p:txBody>
          <a:bodyPr wrap="square">
            <a:spAutoFit/>
          </a:bodyPr>
          <a:lstStyle/>
          <a:p>
            <a:pPr marL="361950">
              <a:buNone/>
            </a:pPr>
            <a:r>
              <a:rPr lang="en-US"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1</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80899" name="Rectangle 3"/>
          <p:cNvSpPr>
            <a:spLocks noChangeArrowheads="1"/>
          </p:cNvSpPr>
          <p:nvPr/>
        </p:nvSpPr>
        <p:spPr bwMode="auto">
          <a:xfrm>
            <a:off x="0" y="714356"/>
            <a:ext cx="9131026"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indent="542925"/>
            <a:r>
              <a:rPr lang="en-US" sz="2400" dirty="0">
                <a:latin typeface="Times New Roman" pitchFamily="18" charset="0"/>
                <a:cs typeface="Times New Roman" pitchFamily="18" charset="0"/>
              </a:rPr>
              <a:t>The deciphering algorithm is constructed similarly with binary case:</a:t>
            </a:r>
            <a:endParaRPr lang="ru-RU" sz="2400" dirty="0">
              <a:latin typeface="Times New Roman" pitchFamily="18" charset="0"/>
              <a:cs typeface="Times New Roman" pitchFamily="18" charset="0"/>
            </a:endParaRPr>
          </a:p>
        </p:txBody>
      </p:sp>
      <p:sp>
        <p:nvSpPr>
          <p:cNvPr id="80903" name="Rectangle 7"/>
          <p:cNvSpPr>
            <a:spLocks noChangeArrowheads="1"/>
          </p:cNvSpPr>
          <p:nvPr/>
        </p:nvSpPr>
        <p:spPr bwMode="auto">
          <a:xfrm>
            <a:off x="0" y="66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82946" name="Picture 2"/>
          <p:cNvPicPr>
            <a:picLocks noChangeAspect="1" noChangeArrowheads="1"/>
          </p:cNvPicPr>
          <p:nvPr/>
        </p:nvPicPr>
        <p:blipFill>
          <a:blip r:embed="rId4">
            <a:clrChange>
              <a:clrFrom>
                <a:srgbClr val="FFFFFF"/>
              </a:clrFrom>
              <a:clrTo>
                <a:srgbClr val="FFFFFF">
                  <a:alpha val="0"/>
                </a:srgbClr>
              </a:clrTo>
            </a:clrChange>
            <a:lum bright="-20000" contrast="30000"/>
            <a:extLst>
              <a:ext uri="{BEBA8EAE-BF5A-486C-A8C5-ECC9F3942E4B}">
                <a14:imgProps xmlns:a14="http://schemas.microsoft.com/office/drawing/2010/main">
                  <a14:imgLayer r:embed="rId5">
                    <a14:imgEffect>
                      <a14:colorTemperature colorTemp="4700"/>
                    </a14:imgEffect>
                  </a14:imgLayer>
                </a14:imgProps>
              </a:ext>
            </a:extLst>
          </a:blip>
          <a:srcRect l="43359" t="31932" r="34375" b="29166"/>
          <a:stretch>
            <a:fillRect/>
          </a:stretch>
        </p:blipFill>
        <p:spPr bwMode="auto">
          <a:xfrm>
            <a:off x="2500298" y="1285860"/>
            <a:ext cx="4143404" cy="4071966"/>
          </a:xfrm>
          <a:prstGeom prst="round2DiagRect">
            <a:avLst>
              <a:gd name="adj1" fmla="val 16667"/>
              <a:gd name="adj2" fmla="val 0"/>
            </a:avLst>
          </a:prstGeom>
          <a:ln w="28575" cap="sq">
            <a:solidFill>
              <a:schemeClr val="tx2">
                <a:lumMod val="60000"/>
                <a:lumOff val="40000"/>
              </a:schemeClr>
            </a:solidFill>
            <a:miter lim="800000"/>
          </a:ln>
          <a:effectLst>
            <a:outerShdw blurRad="254000" algn="tl" rotWithShape="0">
              <a:srgbClr val="000000">
                <a:alpha val="43000"/>
              </a:srgbClr>
            </a:outerShdw>
          </a:effectLst>
        </p:spPr>
      </p:pic>
      <p:sp>
        <p:nvSpPr>
          <p:cNvPr id="11" name="Прямоугольник 10"/>
          <p:cNvSpPr/>
          <p:nvPr/>
        </p:nvSpPr>
        <p:spPr>
          <a:xfrm>
            <a:off x="7358082" y="3143248"/>
            <a:ext cx="697627" cy="461665"/>
          </a:xfrm>
          <a:prstGeom prst="rect">
            <a:avLst/>
          </a:prstGeom>
        </p:spPr>
        <p:txBody>
          <a:bodyPr wrap="none">
            <a:spAutoFit/>
          </a:bodyPr>
          <a:lstStyle/>
          <a:p>
            <a:r>
              <a:rPr lang="en-GB" sz="2400" b="1" dirty="0">
                <a:latin typeface="Times New Roman" pitchFamily="18" charset="0"/>
                <a:ea typeface="Times New Roman" pitchFamily="18" charset="0"/>
                <a:cs typeface="Times New Roman" pitchFamily="18" charset="0"/>
              </a:rPr>
              <a:t>(</a:t>
            </a:r>
            <a:r>
              <a:rPr lang="en-US" sz="2400" b="1" dirty="0">
                <a:latin typeface="Times New Roman" pitchFamily="18" charset="0"/>
                <a:ea typeface="Times New Roman" pitchFamily="18" charset="0"/>
                <a:cs typeface="Times New Roman" pitchFamily="18" charset="0"/>
              </a:rPr>
              <a:t>12</a:t>
            </a:r>
            <a:r>
              <a:rPr lang="en-GB" sz="2400" b="1" dirty="0">
                <a:latin typeface="Times New Roman" pitchFamily="18" charset="0"/>
                <a:ea typeface="Times New Roman" pitchFamily="18" charset="0"/>
                <a:cs typeface="Times New Roman" pitchFamily="18" charset="0"/>
              </a:rPr>
              <a:t>)</a:t>
            </a:r>
            <a:endParaRPr lang="ru-RU" sz="2400" dirty="0"/>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26</a:t>
            </a:fld>
            <a:endParaRPr lang="ru-RU" dirty="0"/>
          </a:p>
        </p:txBody>
      </p:sp>
      <p:sp>
        <p:nvSpPr>
          <p:cNvPr id="10" name="Прямоугольник 9"/>
          <p:cNvSpPr/>
          <p:nvPr/>
        </p:nvSpPr>
        <p:spPr>
          <a:xfrm>
            <a:off x="214282" y="857232"/>
            <a:ext cx="8929718" cy="461665"/>
          </a:xfrm>
          <a:prstGeom prst="rect">
            <a:avLst/>
          </a:prstGeom>
          <a:ln>
            <a:noFill/>
          </a:ln>
        </p:spPr>
        <p:txBody>
          <a:bodyPr wrap="square">
            <a:spAutoFit/>
          </a:bodyPr>
          <a:lstStyle/>
          <a:p>
            <a:pPr marL="361950">
              <a:buNone/>
            </a:pPr>
            <a:r>
              <a:rPr lang="en-US"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3" name="Заголовок 5"/>
          <p:cNvSpPr txBox="1">
            <a:spLocks/>
          </p:cNvSpPr>
          <p:nvPr/>
        </p:nvSpPr>
        <p:spPr>
          <a:xfrm>
            <a:off x="0" y="250013"/>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2</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80903" name="Rectangle 7"/>
          <p:cNvSpPr>
            <a:spLocks noChangeArrowheads="1"/>
          </p:cNvSpPr>
          <p:nvPr/>
        </p:nvSpPr>
        <p:spPr bwMode="auto">
          <a:xfrm>
            <a:off x="0" y="66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pic>
        <p:nvPicPr>
          <p:cNvPr id="84994" name="Picture 2"/>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300000"/>
                    </a14:imgEffect>
                    <a14:imgEffect>
                      <a14:brightnessContrast bright="-20000"/>
                    </a14:imgEffect>
                  </a14:imgLayer>
                </a14:imgProps>
              </a:ext>
            </a:extLst>
          </a:blip>
          <a:srcRect l="20508" t="39583" r="28515" b="20833"/>
          <a:stretch>
            <a:fillRect/>
          </a:stretch>
        </p:blipFill>
        <p:spPr bwMode="auto">
          <a:xfrm>
            <a:off x="182617" y="1628800"/>
            <a:ext cx="8786842" cy="3837931"/>
          </a:xfrm>
          <a:prstGeom prst="roundRect">
            <a:avLst>
              <a:gd name="adj" fmla="val 4167"/>
            </a:avLst>
          </a:prstGeom>
          <a:solidFill>
            <a:schemeClr val="accent5">
              <a:lumMod val="20000"/>
              <a:lumOff val="80000"/>
            </a:schemeClr>
          </a:solidFill>
          <a:ln w="762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Прямоугольник 6"/>
          <p:cNvSpPr/>
          <p:nvPr/>
        </p:nvSpPr>
        <p:spPr>
          <a:xfrm>
            <a:off x="4038" y="857231"/>
            <a:ext cx="9144000" cy="461665"/>
          </a:xfrm>
          <a:prstGeom prst="rect">
            <a:avLst/>
          </a:prstGeom>
        </p:spPr>
        <p:txBody>
          <a:bodyPr wrap="square">
            <a:spAutoFit/>
          </a:bodyPr>
          <a:lstStyle/>
          <a:p>
            <a:pPr indent="809625"/>
            <a:r>
              <a:rPr lang="en-US" sz="2400" dirty="0">
                <a:latin typeface="Times New Roman" pitchFamily="18" charset="0"/>
                <a:cs typeface="Times New Roman" pitchFamily="18" charset="0"/>
              </a:rPr>
              <a:t>We construct the second generalized algorithm as follows:</a:t>
            </a:r>
            <a:endParaRPr lang="ru-RU" sz="2400"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27</a:t>
            </a:fld>
            <a:endParaRPr lang="ru-RU" dirty="0"/>
          </a:p>
        </p:txBody>
      </p:sp>
      <p:sp>
        <p:nvSpPr>
          <p:cNvPr id="10" name="Прямоугольник 9"/>
          <p:cNvSpPr/>
          <p:nvPr/>
        </p:nvSpPr>
        <p:spPr>
          <a:xfrm>
            <a:off x="214282" y="857232"/>
            <a:ext cx="8929718" cy="461665"/>
          </a:xfrm>
          <a:prstGeom prst="rect">
            <a:avLst/>
          </a:prstGeom>
          <a:ln>
            <a:noFill/>
          </a:ln>
        </p:spPr>
        <p:txBody>
          <a:bodyPr wrap="square">
            <a:spAutoFit/>
          </a:bodyPr>
          <a:lstStyle/>
          <a:p>
            <a:pPr marL="361950">
              <a:buNone/>
            </a:pPr>
            <a:r>
              <a:rPr lang="en-US" sz="2400" b="1" dirty="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3" name="Заголовок 5"/>
          <p:cNvSpPr txBox="1">
            <a:spLocks/>
          </p:cNvSpPr>
          <p:nvPr/>
        </p:nvSpPr>
        <p:spPr>
          <a:xfrm>
            <a:off x="0" y="214290"/>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2</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80903" name="Rectangle 7"/>
          <p:cNvSpPr>
            <a:spLocks noChangeArrowheads="1"/>
          </p:cNvSpPr>
          <p:nvPr/>
        </p:nvSpPr>
        <p:spPr bwMode="auto">
          <a:xfrm>
            <a:off x="0" y="66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87041" name="Rectangle 1"/>
          <p:cNvSpPr>
            <a:spLocks noChangeArrowheads="1"/>
          </p:cNvSpPr>
          <p:nvPr/>
        </p:nvSpPr>
        <p:spPr bwMode="auto">
          <a:xfrm>
            <a:off x="214282" y="714356"/>
            <a:ext cx="6441187"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Then we get the encryption algorithm of the form: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pic>
        <p:nvPicPr>
          <p:cNvPr id="87042" name="Picture 2"/>
          <p:cNvPicPr>
            <a:picLocks noChangeAspect="1" noChangeArrowheads="1"/>
          </p:cNvPicPr>
          <p:nvPr/>
        </p:nvPicPr>
        <p:blipFill>
          <a:blip r:embed="rId4">
            <a:clrChange>
              <a:clrFrom>
                <a:srgbClr val="FFFFFF"/>
              </a:clrFrom>
              <a:clrTo>
                <a:srgbClr val="FFFFFF">
                  <a:alpha val="0"/>
                </a:srgbClr>
              </a:clrTo>
            </a:clrChange>
            <a:lum bright="-20000" contrast="30000"/>
          </a:blip>
          <a:srcRect l="19922" t="34027" r="51367" b="25924"/>
          <a:stretch>
            <a:fillRect/>
          </a:stretch>
        </p:blipFill>
        <p:spPr bwMode="auto">
          <a:xfrm>
            <a:off x="785786" y="1214422"/>
            <a:ext cx="4643470" cy="3643338"/>
          </a:xfrm>
          <a:prstGeom prst="roundRect">
            <a:avLst>
              <a:gd name="adj" fmla="val 4167"/>
            </a:avLst>
          </a:prstGeom>
          <a:solidFill>
            <a:schemeClr val="accent5">
              <a:lumMod val="20000"/>
              <a:lumOff val="80000"/>
            </a:schemeClr>
          </a:solidFill>
          <a:ln w="3175" cap="sq">
            <a:solidFill>
              <a:schemeClr val="accent5">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Прямоугольник 8"/>
          <p:cNvSpPr/>
          <p:nvPr/>
        </p:nvSpPr>
        <p:spPr>
          <a:xfrm>
            <a:off x="5857852" y="3429000"/>
            <a:ext cx="3286148" cy="830997"/>
          </a:xfrm>
          <a:prstGeom prst="rect">
            <a:avLst/>
          </a:prstGeom>
        </p:spPr>
        <p:txBody>
          <a:bodyPr wrap="square">
            <a:spAutoFit/>
          </a:bodyPr>
          <a:lstStyle/>
          <a:p>
            <a:r>
              <a:rPr lang="en-US" sz="2400" dirty="0">
                <a:latin typeface="Times New Roman" pitchFamily="18" charset="0"/>
                <a:cs typeface="Times New Roman" pitchFamily="18" charset="0"/>
              </a:rPr>
              <a:t>Therefore we obtain the following ciphertext:</a:t>
            </a:r>
            <a:endParaRPr lang="ru-RU" sz="2400" dirty="0">
              <a:latin typeface="Times New Roman" pitchFamily="18" charset="0"/>
              <a:cs typeface="Times New Roman" pitchFamily="18" charset="0"/>
            </a:endParaRPr>
          </a:p>
        </p:txBody>
      </p:sp>
      <p:pic>
        <p:nvPicPr>
          <p:cNvPr id="11" name="Picture 8"/>
          <p:cNvPicPr>
            <a:picLocks noChangeAspect="1" noChangeArrowheads="1"/>
          </p:cNvPicPr>
          <p:nvPr/>
        </p:nvPicPr>
        <p:blipFill>
          <a:blip r:embed="rId5">
            <a:clrChange>
              <a:clrFrom>
                <a:srgbClr val="FFFFFF"/>
              </a:clrFrom>
              <a:clrTo>
                <a:srgbClr val="FFFFFF">
                  <a:alpha val="0"/>
                </a:srgbClr>
              </a:clrTo>
            </a:clrChange>
            <a:lum bright="-20000" contrast="30000"/>
          </a:blip>
          <a:srcRect l="54492" t="66667" r="27344" b="28125"/>
          <a:stretch>
            <a:fillRect/>
          </a:stretch>
        </p:blipFill>
        <p:spPr bwMode="auto">
          <a:xfrm>
            <a:off x="5857884" y="4286256"/>
            <a:ext cx="3100409" cy="500066"/>
          </a:xfrm>
          <a:prstGeom prst="roundRect">
            <a:avLst>
              <a:gd name="adj" fmla="val 4167"/>
            </a:avLst>
          </a:prstGeom>
          <a:solidFill>
            <a:schemeClr val="accent5">
              <a:lumMod val="20000"/>
              <a:lumOff val="80000"/>
            </a:schemeClr>
          </a:solidFill>
          <a:ln w="635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Прямоугольник 11"/>
          <p:cNvSpPr/>
          <p:nvPr/>
        </p:nvSpPr>
        <p:spPr>
          <a:xfrm>
            <a:off x="0" y="5072074"/>
            <a:ext cx="9144000" cy="1200329"/>
          </a:xfrm>
          <a:prstGeom prst="rect">
            <a:avLst/>
          </a:prstGeom>
          <a:solidFill>
            <a:schemeClr val="accent5">
              <a:lumMod val="40000"/>
              <a:lumOff val="60000"/>
              <a:alpha val="83000"/>
            </a:schemeClr>
          </a:solidFill>
          <a:ln w="28575">
            <a:solidFill>
              <a:schemeClr val="accent5">
                <a:lumMod val="60000"/>
                <a:lumOff val="40000"/>
              </a:schemeClr>
            </a:solidFill>
          </a:ln>
        </p:spPr>
        <p:txBody>
          <a:bodyPr wrap="square">
            <a:spAutoFit/>
          </a:bodyPr>
          <a:lstStyle/>
          <a:p>
            <a:pPr marL="180975" lvl="0" indent="180975" fontAlgn="base">
              <a:spcBef>
                <a:spcPct val="0"/>
              </a:spcBef>
              <a:spcAft>
                <a:spcPct val="0"/>
              </a:spcAft>
            </a:pPr>
            <a:r>
              <a:rPr lang="en-US" sz="2400" dirty="0">
                <a:latin typeface="Times New Roman" pitchFamily="18" charset="0"/>
                <a:ea typeface="Times New Roman" pitchFamily="18" charset="0"/>
                <a:cs typeface="Times New Roman" pitchFamily="18" charset="0"/>
              </a:rPr>
              <a:t>	Considering the lemma formulated above, we can say that the decryption algorithm is constructed in the same way</a:t>
            </a:r>
            <a:r>
              <a:rPr lang="ru-RU" sz="2400" dirty="0">
                <a:latin typeface="Times New Roman" pitchFamily="18" charset="0"/>
                <a:ea typeface="Times New Roman" pitchFamily="18" charset="0"/>
                <a:cs typeface="Times New Roman" pitchFamily="18" charset="0"/>
              </a:rPr>
              <a:t> </a:t>
            </a:r>
            <a:r>
              <a:rPr lang="en-US" sz="2400" dirty="0">
                <a:latin typeface="Times New Roman" pitchFamily="18" charset="0"/>
                <a:ea typeface="Times New Roman" pitchFamily="18" charset="0"/>
                <a:cs typeface="Times New Roman" pitchFamily="18" charset="0"/>
              </a:rPr>
              <a:t>as in</a:t>
            </a:r>
            <a:r>
              <a:rPr lang="ru-RU" sz="2400" dirty="0">
                <a:latin typeface="Times New Roman" pitchFamily="18" charset="0"/>
                <a:ea typeface="Times New Roman" pitchFamily="18" charset="0"/>
                <a:cs typeface="Times New Roman" pitchFamily="18" charset="0"/>
              </a:rPr>
              <a:t> </a:t>
            </a:r>
            <a:r>
              <a:rPr lang="en-US" sz="2400" dirty="0">
                <a:latin typeface="Times New Roman" pitchFamily="18" charset="0"/>
                <a:ea typeface="Times New Roman" pitchFamily="18" charset="0"/>
                <a:cs typeface="Times New Roman" pitchFamily="18" charset="0"/>
              </a:rPr>
              <a:t>generalized algorithm 1.</a:t>
            </a:r>
            <a:endParaRPr lang="ru-RU" sz="2400" dirty="0"/>
          </a:p>
        </p:txBody>
      </p:sp>
      <p:sp>
        <p:nvSpPr>
          <p:cNvPr id="14" name="Прямоугольник 13"/>
          <p:cNvSpPr/>
          <p:nvPr/>
        </p:nvSpPr>
        <p:spPr>
          <a:xfrm>
            <a:off x="5500694" y="2786058"/>
            <a:ext cx="697627" cy="461665"/>
          </a:xfrm>
          <a:prstGeom prst="rect">
            <a:avLst/>
          </a:prstGeom>
        </p:spPr>
        <p:txBody>
          <a:bodyPr wrap="none">
            <a:spAutoFit/>
          </a:bodyPr>
          <a:lstStyle/>
          <a:p>
            <a:r>
              <a:rPr lang="en-GB" sz="2400" b="1" dirty="0">
                <a:latin typeface="Times New Roman" pitchFamily="18" charset="0"/>
                <a:ea typeface="Times New Roman" pitchFamily="18" charset="0"/>
                <a:cs typeface="Times New Roman" pitchFamily="18" charset="0"/>
              </a:rPr>
              <a:t>(</a:t>
            </a:r>
            <a:r>
              <a:rPr lang="en-US" sz="2400" b="1" dirty="0" smtClean="0">
                <a:latin typeface="Times New Roman" pitchFamily="18" charset="0"/>
                <a:ea typeface="Times New Roman" pitchFamily="18" charset="0"/>
                <a:cs typeface="Times New Roman" pitchFamily="18" charset="0"/>
              </a:rPr>
              <a:t>1</a:t>
            </a:r>
            <a:r>
              <a:rPr lang="ru-RU" sz="2400" b="1" dirty="0" smtClean="0">
                <a:latin typeface="Times New Roman" pitchFamily="18" charset="0"/>
                <a:ea typeface="Times New Roman" pitchFamily="18" charset="0"/>
                <a:cs typeface="Times New Roman" pitchFamily="18" charset="0"/>
              </a:rPr>
              <a:t>3</a:t>
            </a:r>
            <a:r>
              <a:rPr lang="en-GB" sz="2400" b="1" dirty="0" smtClean="0">
                <a:latin typeface="Times New Roman" pitchFamily="18" charset="0"/>
                <a:ea typeface="Times New Roman" pitchFamily="18" charset="0"/>
                <a:cs typeface="Times New Roman" pitchFamily="18" charset="0"/>
              </a:rPr>
              <a:t>)</a:t>
            </a:r>
            <a:endParaRPr lang="ru-RU" sz="2400" dirty="0"/>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28</a:t>
            </a:fld>
            <a:endParaRPr lang="ru-RU" dirty="0"/>
          </a:p>
        </p:txBody>
      </p:sp>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lvl="0" fontAlgn="base">
              <a:spcBef>
                <a:spcPct val="0"/>
              </a:spcBef>
              <a:spcAft>
                <a:spcPct val="0"/>
              </a:spcAft>
              <a:defRPr/>
            </a:pPr>
            <a:r>
              <a:rPr lang="en-US" sz="3200" b="1" dirty="0" smtClean="0">
                <a:ln>
                  <a:solidFill>
                    <a:schemeClr val="tx2">
                      <a:lumMod val="50000"/>
                    </a:schemeClr>
                  </a:solidFill>
                </a:ln>
                <a:solidFill>
                  <a:schemeClr val="tx2">
                    <a:lumMod val="75000"/>
                  </a:schemeClr>
                </a:solidFill>
                <a:latin typeface="Monotype Corsiva" pitchFamily="66" charset="0"/>
              </a:rPr>
              <a:t>Generalized </a:t>
            </a:r>
            <a:r>
              <a:rPr lang="en-US" sz="3200" b="1" dirty="0">
                <a:ln>
                  <a:solidFill>
                    <a:schemeClr val="tx2">
                      <a:lumMod val="50000"/>
                    </a:schemeClr>
                  </a:solidFill>
                </a:ln>
                <a:solidFill>
                  <a:schemeClr val="tx2">
                    <a:lumMod val="75000"/>
                  </a:schemeClr>
                </a:solidFill>
                <a:latin typeface="Monotype Corsiva" pitchFamily="66" charset="0"/>
              </a:rPr>
              <a:t>algorithm 2</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80903" name="Rectangle 7"/>
          <p:cNvSpPr>
            <a:spLocks noChangeArrowheads="1"/>
          </p:cNvSpPr>
          <p:nvPr/>
        </p:nvSpPr>
        <p:spPr bwMode="auto">
          <a:xfrm>
            <a:off x="0" y="66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87041" name="Rectangle 1"/>
          <p:cNvSpPr>
            <a:spLocks noChangeArrowheads="1"/>
          </p:cNvSpPr>
          <p:nvPr/>
        </p:nvSpPr>
        <p:spPr bwMode="auto">
          <a:xfrm>
            <a:off x="0" y="614803"/>
            <a:ext cx="899477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50000"/>
              </a:lnSpc>
              <a:spcBef>
                <a:spcPct val="0"/>
              </a:spcBef>
              <a:spcAft>
                <a:spcPct val="0"/>
              </a:spcAft>
              <a:tabLst>
                <a:tab pos="542925" algn="l"/>
              </a:tabLst>
            </a:pP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If we compare the last two algorithms, we will see that the total </a:t>
            </a:r>
            <a:endParaRPr lang="ru-RU" sz="2400" dirty="0">
              <a:latin typeface="Times New Roman" pitchFamily="18" charset="0"/>
              <a:cs typeface="Times New Roman" pitchFamily="18" charset="0"/>
            </a:endParaRPr>
          </a:p>
          <a:p>
            <a:pPr>
              <a:lnSpc>
                <a:spcPct val="150000"/>
              </a:lnSpc>
            </a:pPr>
            <a:r>
              <a:rPr lang="en-US" sz="2400" dirty="0">
                <a:latin typeface="Times New Roman" pitchFamily="18" charset="0"/>
                <a:cs typeface="Times New Roman" pitchFamily="18" charset="0"/>
              </a:rPr>
              <a:t>number of necessary leaders for the first algorithm will be: </a:t>
            </a:r>
          </a:p>
          <a:p>
            <a:pPr>
              <a:lnSpc>
                <a:spcPct val="150000"/>
              </a:lnSpc>
            </a:pPr>
            <a:r>
              <a:rPr lang="en-US" sz="2400" dirty="0">
                <a:latin typeface="Times New Roman" pitchFamily="18" charset="0"/>
                <a:cs typeface="Times New Roman" pitchFamily="18" charset="0"/>
              </a:rPr>
              <a:t>and for the second algorithm the required number of leaders will be </a:t>
            </a:r>
            <a:endParaRPr lang="ru-RU" sz="2400" dirty="0">
              <a:latin typeface="Times New Roman" pitchFamily="18" charset="0"/>
              <a:cs typeface="Times New Roman" pitchFamily="18" charset="0"/>
            </a:endParaRPr>
          </a:p>
          <a:p>
            <a:pPr>
              <a:lnSpc>
                <a:spcPct val="150000"/>
              </a:lnSpc>
            </a:pPr>
            <a:r>
              <a:rPr lang="en-US" sz="2400" dirty="0">
                <a:latin typeface="Times New Roman" pitchFamily="18" charset="0"/>
                <a:cs typeface="Times New Roman" pitchFamily="18" charset="0"/>
              </a:rPr>
              <a:t>equal to:</a:t>
            </a:r>
            <a:r>
              <a:rPr lang="ru-RU"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indent="542925">
              <a:lnSpc>
                <a:spcPct val="150000"/>
              </a:lnSpc>
            </a:pPr>
            <a:r>
              <a:rPr lang="en-US" sz="2400" dirty="0">
                <a:latin typeface="Times New Roman" pitchFamily="18" charset="0"/>
                <a:cs typeface="Times New Roman" pitchFamily="18" charset="0"/>
              </a:rPr>
              <a:t>When comparing these two numbers, we see that the second </a:t>
            </a:r>
            <a:endParaRPr lang="ru-RU" sz="2400" dirty="0">
              <a:latin typeface="Times New Roman" pitchFamily="18" charset="0"/>
              <a:cs typeface="Times New Roman" pitchFamily="18" charset="0"/>
            </a:endParaRPr>
          </a:p>
          <a:p>
            <a:pPr>
              <a:lnSpc>
                <a:spcPct val="150000"/>
              </a:lnSpc>
            </a:pPr>
            <a:r>
              <a:rPr lang="en-US" sz="2400" dirty="0">
                <a:latin typeface="Times New Roman" pitchFamily="18" charset="0"/>
                <a:cs typeface="Times New Roman" pitchFamily="18" charset="0"/>
              </a:rPr>
              <a:t>number is less than the first one by the value:</a:t>
            </a:r>
            <a:r>
              <a:rPr lang="ru-RU" sz="2400" dirty="0">
                <a:latin typeface="Times New Roman" pitchFamily="18" charset="0"/>
                <a:cs typeface="Times New Roman" pitchFamily="18" charset="0"/>
              </a:rPr>
              <a:t> </a:t>
            </a:r>
          </a:p>
          <a:p>
            <a:pPr lvl="0" fontAlgn="base">
              <a:spcBef>
                <a:spcPct val="0"/>
              </a:spcBef>
              <a:spcAft>
                <a:spcPct val="0"/>
              </a:spcAf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91140" name="Rectangle 4"/>
          <p:cNvSpPr>
            <a:spLocks noChangeArrowheads="1"/>
          </p:cNvSpPr>
          <p:nvPr/>
        </p:nvSpPr>
        <p:spPr bwMode="auto">
          <a:xfrm>
            <a:off x="357158" y="4643446"/>
            <a:ext cx="8215370" cy="1200329"/>
          </a:xfrm>
          <a:prstGeom prst="rect">
            <a:avLst/>
          </a:prstGeom>
          <a:solidFill>
            <a:schemeClr val="accent5">
              <a:lumMod val="20000"/>
              <a:lumOff val="80000"/>
            </a:schemeClr>
          </a:solidFill>
          <a:ln w="28575">
            <a:solidFill>
              <a:schemeClr val="accent5">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628650" algn="l" defTabSz="914400" rtl="0" eaLnBrk="1" fontAlgn="base" latinLnBrk="0" hangingPunct="1">
              <a:lnSpc>
                <a:spcPct val="15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This suggests the advantage of the second algorithm against </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269875" algn="l" defTabSz="914400" rtl="0" eaLnBrk="0" fontAlgn="base" latinLnBrk="0" hangingPunct="0">
              <a:lnSpc>
                <a:spcPct val="15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the first (especially with the growth of the number </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clrChange>
              <a:clrFrom>
                <a:srgbClr val="FFFFFF"/>
              </a:clrFrom>
              <a:clrTo>
                <a:srgbClr val="FFFFFF">
                  <a:alpha val="0"/>
                </a:srgbClr>
              </a:clrTo>
            </a:clrChange>
            <a:duotone>
              <a:prstClr val="black"/>
              <a:schemeClr val="accent5">
                <a:lumMod val="20000"/>
                <a:lumOff val="80000"/>
                <a:tint val="45000"/>
                <a:satMod val="400000"/>
              </a:schemeClr>
            </a:duotone>
            <a:lum bright="-54000" contrast="100000"/>
          </a:blip>
          <a:srcRect l="20508" t="57292" r="73047" b="36458"/>
          <a:stretch>
            <a:fillRect/>
          </a:stretch>
        </p:blipFill>
        <p:spPr bwMode="auto">
          <a:xfrm>
            <a:off x="7500958" y="1285860"/>
            <a:ext cx="928694" cy="506560"/>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7" name="Picture 3"/>
          <p:cNvPicPr>
            <a:picLocks noChangeAspect="1" noChangeArrowheads="1"/>
          </p:cNvPicPr>
          <p:nvPr/>
        </p:nvPicPr>
        <p:blipFill>
          <a:blip r:embed="rId5">
            <a:clrChange>
              <a:clrFrom>
                <a:srgbClr val="FFFFFF"/>
              </a:clrFrom>
              <a:clrTo>
                <a:srgbClr val="FFFFFF">
                  <a:alpha val="0"/>
                </a:srgbClr>
              </a:clrTo>
            </a:clrChange>
            <a:lum bright="-40000" contrast="100000"/>
          </a:blip>
          <a:srcRect l="28125" t="67708" r="67187" b="25000"/>
          <a:stretch>
            <a:fillRect/>
          </a:stretch>
        </p:blipFill>
        <p:spPr bwMode="auto">
          <a:xfrm>
            <a:off x="1428728" y="2285992"/>
            <a:ext cx="928694" cy="812607"/>
          </a:xfrm>
          <a:prstGeom prst="roundRect">
            <a:avLst>
              <a:gd name="adj" fmla="val 4167"/>
            </a:avLst>
          </a:prstGeom>
          <a:solidFill>
            <a:schemeClr val="accent5">
              <a:lumMod val="20000"/>
              <a:lumOff val="80000"/>
            </a:schemeClr>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8"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5">
                <a:lumMod val="20000"/>
                <a:lumOff val="80000"/>
                <a:tint val="45000"/>
                <a:satMod val="400000"/>
              </a:schemeClr>
            </a:duotone>
            <a:lum bright="-60000" contrast="100000"/>
          </a:blip>
          <a:srcRect l="33594" t="80209" r="55273" b="13541"/>
          <a:stretch>
            <a:fillRect/>
          </a:stretch>
        </p:blipFill>
        <p:spPr bwMode="auto">
          <a:xfrm>
            <a:off x="5929322" y="3786190"/>
            <a:ext cx="2000264" cy="631662"/>
          </a:xfrm>
          <a:prstGeom prst="roundRect">
            <a:avLst>
              <a:gd name="adj" fmla="val 4167"/>
            </a:avLst>
          </a:prstGeom>
          <a:solidFill>
            <a:schemeClr val="accent5">
              <a:lumMod val="20000"/>
              <a:lumOff val="80000"/>
            </a:schemeClr>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91140"/>
                                        </p:tgtEl>
                                        <p:attrNameLst>
                                          <p:attrName>style.visibility</p:attrName>
                                        </p:attrNameLst>
                                      </p:cBhvr>
                                      <p:to>
                                        <p:strVal val="visible"/>
                                      </p:to>
                                    </p:set>
                                    <p:anim calcmode="lin" valueType="num">
                                      <p:cBhvr>
                                        <p:cTn id="22" dur="500" fill="hold"/>
                                        <p:tgtEl>
                                          <p:spTgt spid="91140"/>
                                        </p:tgtEl>
                                        <p:attrNameLst>
                                          <p:attrName>ppt_w</p:attrName>
                                        </p:attrNameLst>
                                      </p:cBhvr>
                                      <p:tavLst>
                                        <p:tav tm="0">
                                          <p:val>
                                            <p:fltVal val="0"/>
                                          </p:val>
                                        </p:tav>
                                        <p:tav tm="100000">
                                          <p:val>
                                            <p:strVal val="#ppt_w"/>
                                          </p:val>
                                        </p:tav>
                                      </p:tavLst>
                                    </p:anim>
                                    <p:anim calcmode="lin" valueType="num">
                                      <p:cBhvr>
                                        <p:cTn id="23" dur="500" fill="hold"/>
                                        <p:tgtEl>
                                          <p:spTgt spid="91140"/>
                                        </p:tgtEl>
                                        <p:attrNameLst>
                                          <p:attrName>ppt_h</p:attrName>
                                        </p:attrNameLst>
                                      </p:cBhvr>
                                      <p:tavLst>
                                        <p:tav tm="0">
                                          <p:val>
                                            <p:fltVal val="0"/>
                                          </p:val>
                                        </p:tav>
                                        <p:tav tm="100000">
                                          <p:val>
                                            <p:strVal val="#ppt_h"/>
                                          </p:val>
                                        </p:tav>
                                      </p:tavLst>
                                    </p:anim>
                                    <p:animEffect transition="in" filter="fade">
                                      <p:cBhvr>
                                        <p:cTn id="24"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8130"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9EEC69-F1FF-4C62-B0C7-D67BA372BC0B}" type="slidenum">
              <a:rPr lang="ru-RU">
                <a:latin typeface="Arial" charset="0"/>
                <a:cs typeface="Arial" charset="0"/>
              </a:rPr>
              <a:pPr fontAlgn="base">
                <a:spcBef>
                  <a:spcPct val="0"/>
                </a:spcBef>
                <a:spcAft>
                  <a:spcPct val="0"/>
                </a:spcAft>
              </a:pPr>
              <a:t>29</a:t>
            </a:fld>
            <a:endParaRPr lang="ru-RU">
              <a:latin typeface="Arial" charset="0"/>
              <a:cs typeface="Arial" charset="0"/>
            </a:endParaRPr>
          </a:p>
        </p:txBody>
      </p:sp>
      <p:sp>
        <p:nvSpPr>
          <p:cNvPr id="4813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2"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3"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5"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4813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481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19" name="Прямоугольник 18"/>
          <p:cNvSpPr/>
          <p:nvPr/>
        </p:nvSpPr>
        <p:spPr>
          <a:xfrm>
            <a:off x="0" y="142852"/>
            <a:ext cx="9144000" cy="2062103"/>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542925">
              <a:defRPr/>
            </a:pPr>
            <a:r>
              <a:rPr lang="en-US" sz="3200" b="1" dirty="0">
                <a:ln>
                  <a:solidFill>
                    <a:schemeClr val="tx2">
                      <a:lumMod val="50000"/>
                    </a:schemeClr>
                  </a:solidFill>
                </a:ln>
                <a:solidFill>
                  <a:schemeClr val="tx2">
                    <a:lumMod val="75000"/>
                  </a:schemeClr>
                </a:solidFill>
                <a:latin typeface="Monotype Corsiva" pitchFamily="66" charset="0"/>
              </a:rPr>
              <a:t>   (Generalized algorithm 1)</a:t>
            </a:r>
            <a:r>
              <a:rPr lang="ru-RU" sz="3200" b="1" dirty="0">
                <a:ln>
                  <a:solidFill>
                    <a:schemeClr val="tx2">
                      <a:lumMod val="50000"/>
                    </a:schemeClr>
                  </a:solidFill>
                </a:ln>
                <a:solidFill>
                  <a:schemeClr val="tx2">
                    <a:lumMod val="75000"/>
                  </a:schemeClr>
                </a:solidFill>
                <a:latin typeface="Monotype Corsiva" pitchFamily="66" charset="0"/>
              </a:rPr>
              <a:t> </a:t>
            </a:r>
            <a:endParaRPr lang="en-US" sz="3200" b="1" dirty="0">
              <a:ln>
                <a:solidFill>
                  <a:schemeClr val="tx2">
                    <a:lumMod val="50000"/>
                  </a:schemeClr>
                </a:solidFill>
              </a:ln>
              <a:solidFill>
                <a:schemeClr val="tx2">
                  <a:lumMod val="75000"/>
                </a:schemeClr>
              </a:solidFill>
              <a:latin typeface="Monotype Corsiva" pitchFamily="66" charset="0"/>
            </a:endParaRPr>
          </a:p>
          <a:p>
            <a:pPr marL="542925">
              <a:defRPr/>
            </a:pPr>
            <a:r>
              <a:rPr lang="en-US" sz="3200" b="1" dirty="0">
                <a:ln>
                  <a:solidFill>
                    <a:schemeClr val="tx2">
                      <a:lumMod val="50000"/>
                    </a:schemeClr>
                  </a:solidFill>
                </a:ln>
                <a:solidFill>
                  <a:schemeClr val="tx2">
                    <a:lumMod val="75000"/>
                  </a:schemeClr>
                </a:solidFill>
                <a:latin typeface="Monotype Corsiva" pitchFamily="66" charset="0"/>
              </a:rPr>
              <a:t> </a:t>
            </a:r>
          </a:p>
          <a:p>
            <a:pPr marL="719138" indent="-358775" fontAlgn="auto">
              <a:spcBef>
                <a:spcPts val="0"/>
              </a:spcBef>
              <a:spcAft>
                <a:spcPts val="0"/>
              </a:spcAft>
              <a:defRPr/>
            </a:pPr>
            <a:endParaRPr lang="ru-RU" sz="3200" dirty="0">
              <a:latin typeface="+mn-lt"/>
            </a:endParaRPr>
          </a:p>
        </p:txBody>
      </p:sp>
      <p:sp>
        <p:nvSpPr>
          <p:cNvPr id="4814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33793" name="Rectangle 1"/>
          <p:cNvSpPr>
            <a:spLocks noChangeArrowheads="1"/>
          </p:cNvSpPr>
          <p:nvPr/>
        </p:nvSpPr>
        <p:spPr bwMode="auto">
          <a:xfrm>
            <a:off x="178579" y="1285860"/>
            <a:ext cx="8786843" cy="5139869"/>
          </a:xfrm>
          <a:prstGeom prst="rect">
            <a:avLst/>
          </a:prstGeom>
          <a:noFill/>
          <a:ln w="9525">
            <a:noFill/>
            <a:miter lim="800000"/>
            <a:headEnd/>
            <a:tailEnd/>
          </a:ln>
          <a:effectLst/>
        </p:spPr>
        <p:txBody>
          <a:bodyPr wrap="square" anchor="ctr">
            <a:spAutoFit/>
          </a:bodyPr>
          <a:lstStyle/>
          <a:p>
            <a:pPr indent="542925" eaLnBrk="0" hangingPunct="0">
              <a:defRPr/>
            </a:pPr>
            <a:r>
              <a:rPr lang="en-US" sz="2400" dirty="0">
                <a:latin typeface="Times New Roman" pitchFamily="18" charset="0"/>
                <a:ea typeface="Times New Roman" pitchFamily="18" charset="0"/>
                <a:cs typeface="Times New Roman" pitchFamily="18" charset="0"/>
              </a:rPr>
              <a:t>Consider an attack with text constructed  using an </a:t>
            </a:r>
            <a:r>
              <a:rPr lang="en-US" sz="2400" i="1" dirty="0">
                <a:latin typeface="Times New Roman" pitchFamily="18" charset="0"/>
                <a:ea typeface="Times New Roman" pitchFamily="18" charset="0"/>
                <a:cs typeface="Times New Roman" pitchFamily="18" charset="0"/>
              </a:rPr>
              <a:t>n</a:t>
            </a:r>
            <a:r>
              <a:rPr lang="en-US" sz="2400" dirty="0">
                <a:latin typeface="Times New Roman" pitchFamily="18" charset="0"/>
                <a:ea typeface="Times New Roman" pitchFamily="18" charset="0"/>
                <a:cs typeface="Times New Roman" pitchFamily="18" charset="0"/>
              </a:rPr>
              <a:t>-ary groupoid, which is invertible  in the last place (Generalized algorithm 1).</a:t>
            </a:r>
            <a:endParaRPr lang="ru-RU" sz="2400" dirty="0">
              <a:latin typeface="Times New Roman" pitchFamily="18" charset="0"/>
              <a:cs typeface="Times New Roman" pitchFamily="18" charset="0"/>
            </a:endParaRPr>
          </a:p>
          <a:p>
            <a:pPr indent="542925" eaLnBrk="0" hangingPunct="0">
              <a:defRPr/>
            </a:pPr>
            <a:r>
              <a:rPr lang="en-US" sz="2400" dirty="0">
                <a:latin typeface="Times New Roman" pitchFamily="18" charset="0"/>
                <a:ea typeface="Times New Roman" pitchFamily="18" charset="0"/>
                <a:cs typeface="Times New Roman" pitchFamily="18" charset="0"/>
              </a:rPr>
              <a:t>Assume the cryptanalyst has access to the decryption device </a:t>
            </a:r>
            <a:endParaRPr lang="ru-RU" sz="2400" dirty="0">
              <a:latin typeface="Times New Roman" pitchFamily="18" charset="0"/>
              <a:ea typeface="Times New Roman" pitchFamily="18" charset="0"/>
              <a:cs typeface="Times New Roman" pitchFamily="18" charset="0"/>
            </a:endParaRPr>
          </a:p>
          <a:p>
            <a:pPr eaLnBrk="0" hangingPunct="0">
              <a:defRPr/>
            </a:pPr>
            <a:r>
              <a:rPr lang="en-US" sz="2400" dirty="0">
                <a:latin typeface="Times New Roman" pitchFamily="18" charset="0"/>
                <a:ea typeface="Times New Roman" pitchFamily="18" charset="0"/>
                <a:cs typeface="Times New Roman" pitchFamily="18" charset="0"/>
              </a:rPr>
              <a:t>loaded with the key. He can construct the following ciphertext:</a:t>
            </a:r>
            <a:endParaRPr lang="ru-RU" sz="2400" dirty="0">
              <a:latin typeface="Times New Roman" pitchFamily="18" charset="0"/>
              <a:cs typeface="Times New Roman" pitchFamily="18" charset="0"/>
            </a:endParaRPr>
          </a:p>
          <a:p>
            <a:pPr indent="252413" eaLnBrk="0" hangingPunct="0">
              <a:defRPr/>
            </a:pP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a:t>
            </a:r>
            <a:endParaRPr lang="ru-RU" sz="2800" i="1" dirty="0">
              <a:ln>
                <a:solidFill>
                  <a:schemeClr val="tx2">
                    <a:lumMod val="75000"/>
                  </a:schemeClr>
                </a:solidFill>
              </a:ln>
              <a:latin typeface="Times New Roman" pitchFamily="18" charset="0"/>
              <a:cs typeface="Times New Roman" pitchFamily="18" charset="0"/>
            </a:endParaRPr>
          </a:p>
          <a:p>
            <a:pPr indent="252413" eaLnBrk="0" hangingPunct="0">
              <a:defRPr/>
            </a:pP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 …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a:t>
            </a:r>
            <a:endParaRPr lang="ru-RU" sz="2800" i="1" dirty="0">
              <a:ln>
                <a:solidFill>
                  <a:schemeClr val="tx2">
                    <a:lumMod val="75000"/>
                  </a:schemeClr>
                </a:solidFill>
              </a:ln>
              <a:latin typeface="Times New Roman" pitchFamily="18" charset="0"/>
              <a:cs typeface="Times New Roman" pitchFamily="18" charset="0"/>
            </a:endParaRPr>
          </a:p>
          <a:p>
            <a:pPr indent="252413" eaLnBrk="0" hangingPunct="0">
              <a:defRPr/>
            </a:pP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3</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3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2 …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3</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1</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3</a:t>
            </a:r>
            <a:r>
              <a:rPr lang="en-GB" sz="2800" i="1" dirty="0">
                <a:ln>
                  <a:solidFill>
                    <a:schemeClr val="tx2">
                      <a:lumMod val="75000"/>
                    </a:schemeClr>
                  </a:solidFill>
                </a:ln>
                <a:latin typeface="Times New Roman" pitchFamily="18" charset="0"/>
                <a:ea typeface="Times New Roman" pitchFamily="18" charset="0"/>
                <a:cs typeface="Times New Roman" pitchFamily="18" charset="0"/>
              </a:rPr>
              <a:t>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 …</a:t>
            </a:r>
            <a:r>
              <a:rPr lang="en-GB" sz="2800" i="1" dirty="0">
                <a:ln>
                  <a:solidFill>
                    <a:schemeClr val="tx2">
                      <a:lumMod val="75000"/>
                    </a:schemeClr>
                  </a:solidFill>
                </a:ln>
                <a:latin typeface="Times New Roman" pitchFamily="18" charset="0"/>
                <a:ea typeface="Times New Roman" pitchFamily="18" charset="0"/>
                <a:cs typeface="Times New Roman" pitchFamily="18" charset="0"/>
              </a:rPr>
              <a:t> q</a:t>
            </a:r>
            <a:r>
              <a:rPr lang="en-US" sz="2800" i="1" baseline="-30000" dirty="0">
                <a:ln>
                  <a:solidFill>
                    <a:schemeClr val="tx2">
                      <a:lumMod val="75000"/>
                    </a:schemeClr>
                  </a:solidFill>
                </a:ln>
                <a:latin typeface="Times New Roman" pitchFamily="18" charset="0"/>
                <a:ea typeface="Times New Roman" pitchFamily="18" charset="0"/>
                <a:cs typeface="Times New Roman" pitchFamily="18" charset="0"/>
              </a:rPr>
              <a:t>m</a:t>
            </a:r>
            <a:endParaRPr lang="ru-RU" sz="2800" i="1" dirty="0">
              <a:ln>
                <a:solidFill>
                  <a:schemeClr val="tx2">
                    <a:lumMod val="75000"/>
                  </a:schemeClr>
                </a:solidFill>
              </a:ln>
              <a:latin typeface="Times New Roman" pitchFamily="18" charset="0"/>
              <a:cs typeface="Times New Roman" pitchFamily="18" charset="0"/>
            </a:endParaRPr>
          </a:p>
          <a:p>
            <a:pPr indent="252413" eaLnBrk="0" hangingPunct="0">
              <a:defRPr/>
            </a:pPr>
            <a:r>
              <a:rPr lang="en-GB" sz="2800" i="1" dirty="0">
                <a:ln>
                  <a:solidFill>
                    <a:schemeClr val="tx2">
                      <a:lumMod val="75000"/>
                    </a:schemeClr>
                  </a:solidFill>
                </a:ln>
                <a:latin typeface="Times New Roman" pitchFamily="18" charset="0"/>
                <a:ea typeface="Times New Roman" pitchFamily="18" charset="0"/>
                <a:cs typeface="Times New Roman" pitchFamily="18" charset="0"/>
              </a:rPr>
              <a:t>...</a:t>
            </a:r>
            <a:endParaRPr lang="ru-RU" sz="2800" i="1" dirty="0">
              <a:ln>
                <a:solidFill>
                  <a:schemeClr val="tx2">
                    <a:lumMod val="75000"/>
                  </a:schemeClr>
                </a:solidFill>
              </a:ln>
              <a:latin typeface="Times New Roman" pitchFamily="18" charset="0"/>
              <a:cs typeface="Times New Roman" pitchFamily="18" charset="0"/>
            </a:endParaRPr>
          </a:p>
          <a:p>
            <a:pPr indent="252413" eaLnBrk="0" hangingPunct="0">
              <a:defRPr/>
            </a:pPr>
            <a:r>
              <a:rPr lang="en-US" sz="2400" dirty="0">
                <a:latin typeface="Times New Roman" pitchFamily="18" charset="0"/>
                <a:ea typeface="Times New Roman" pitchFamily="18" charset="0"/>
                <a:cs typeface="Times New Roman" pitchFamily="18" charset="0"/>
              </a:rPr>
              <a:t>and enter it into the decryption device.</a:t>
            </a:r>
            <a:endParaRPr lang="ru-RU" sz="2400" dirty="0">
              <a:latin typeface="Times New Roman" pitchFamily="18" charset="0"/>
              <a:ea typeface="Times New Roman" pitchFamily="18" charset="0"/>
              <a:cs typeface="Times New Roman" pitchFamily="18" charset="0"/>
            </a:endParaRPr>
          </a:p>
          <a:p>
            <a:pPr indent="542925" eaLnBrk="0" hangingPunct="0">
              <a:defRPr/>
            </a:pPr>
            <a:r>
              <a:rPr lang="en-US" sz="2400" dirty="0">
                <a:latin typeface="Times New Roman" pitchFamily="18" charset="0"/>
                <a:cs typeface="Times New Roman" pitchFamily="18" charset="0"/>
              </a:rPr>
              <a:t>Now we will deal with attacks constructed using the ternary groupoid, which is invertible in last place obtained with the help</a:t>
            </a:r>
            <a:endParaRPr lang="ru-RU" sz="2400" dirty="0">
              <a:latin typeface="Times New Roman" pitchFamily="18" charset="0"/>
              <a:cs typeface="Times New Roman" pitchFamily="18" charset="0"/>
            </a:endParaRPr>
          </a:p>
          <a:p>
            <a:pPr eaLnBrk="0" hangingPunct="0">
              <a:defRPr/>
            </a:pPr>
            <a:r>
              <a:rPr lang="en-US" sz="2400" dirty="0">
                <a:latin typeface="Times New Roman" pitchFamily="18" charset="0"/>
                <a:cs typeface="Times New Roman" pitchFamily="18" charset="0"/>
              </a:rPr>
              <a:t> of the generalized Markovski algorithm</a:t>
            </a:r>
            <a:r>
              <a:rPr lang="ru-RU" sz="2400" dirty="0">
                <a:latin typeface="Times New Roman" pitchFamily="18" charset="0"/>
                <a:cs typeface="Times New Roman" pitchFamily="18" charset="0"/>
              </a:rPr>
              <a:t> 1</a:t>
            </a:r>
            <a:r>
              <a:rPr lang="en-US" sz="2400" dirty="0">
                <a:latin typeface="Times New Roman" pitchFamily="18" charset="0"/>
                <a:cs typeface="Times New Roman" pitchFamily="18" charset="0"/>
              </a:rPr>
              <a:t>. </a:t>
            </a:r>
          </a:p>
          <a:p>
            <a:pPr indent="252413" eaLnBrk="0" hangingPunct="0">
              <a:defRPr/>
            </a:pPr>
            <a:endParaRPr lang="en-US" sz="2400" dirty="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1214438"/>
          </a:xfrm>
        </p:spPr>
        <p:txBody>
          <a:bodyPr>
            <a:noAutofit/>
          </a:bodyPr>
          <a:lstStyle/>
          <a:p>
            <a:pPr marL="542925" algn="l" fontAlgn="base">
              <a:spcAft>
                <a:spcPct val="0"/>
              </a:spcAft>
            </a:pPr>
            <a:r>
              <a:rPr lang="en-US" sz="3200" b="1" dirty="0">
                <a:ln w="12700">
                  <a:solidFill>
                    <a:schemeClr val="tx2">
                      <a:lumMod val="50000"/>
                    </a:schemeClr>
                  </a:solidFill>
                  <a:prstDash val="solid"/>
                </a:ln>
                <a:solidFill>
                  <a:schemeClr val="tx2">
                    <a:lumMod val="75000"/>
                  </a:schemeClr>
                </a:solidFill>
                <a:effectLst>
                  <a:outerShdw blurRad="41275" dist="20320" dir="1800000" algn="tl" rotWithShape="0">
                    <a:srgbClr val="000000">
                      <a:alpha val="40000"/>
                    </a:srgbClr>
                  </a:outerShdw>
                </a:effectLst>
                <a:latin typeface="Monotype Corsiva" pitchFamily="66" charset="0"/>
              </a:rPr>
              <a:t> </a:t>
            </a:r>
            <a:r>
              <a:rPr lang="en-US" sz="3200" b="1" dirty="0" smtClean="0">
                <a:ln w="12700">
                  <a:solidFill>
                    <a:schemeClr val="tx2">
                      <a:lumMod val="50000"/>
                    </a:schemeClr>
                  </a:solidFill>
                  <a:prstDash val="solid"/>
                </a:ln>
                <a:solidFill>
                  <a:schemeClr val="tx2">
                    <a:lumMod val="75000"/>
                  </a:schemeClr>
                </a:solidFill>
                <a:effectLst>
                  <a:outerShdw blurRad="41275" dist="20320" dir="1800000" algn="tl" rotWithShape="0">
                    <a:srgbClr val="000000">
                      <a:alpha val="40000"/>
                    </a:srgbClr>
                  </a:outerShdw>
                </a:effectLst>
                <a:latin typeface="Monotype Corsiva" pitchFamily="66" charset="0"/>
              </a:rPr>
              <a:t>Introduction</a:t>
            </a:r>
            <a:r>
              <a:rPr lang="en-US" sz="3200" b="1" dirty="0" smtClean="0">
                <a:ln>
                  <a:solidFill>
                    <a:schemeClr val="tx2">
                      <a:lumMod val="50000"/>
                    </a:schemeClr>
                  </a:solidFill>
                </a:ln>
                <a:solidFill>
                  <a:schemeClr val="tx2">
                    <a:lumMod val="75000"/>
                  </a:schemeClr>
                </a:solidFill>
                <a:latin typeface="Monotype Corsiva" pitchFamily="66" charset="0"/>
              </a:rPr>
              <a:t> </a:t>
            </a:r>
            <a:r>
              <a:rPr lang="ru-RU" sz="4300" b="1" dirty="0">
                <a:ln>
                  <a:solidFill>
                    <a:schemeClr val="tx2">
                      <a:lumMod val="50000"/>
                    </a:schemeClr>
                  </a:solidFill>
                </a:ln>
                <a:solidFill>
                  <a:schemeClr val="tx2">
                    <a:lumMod val="75000"/>
                  </a:schemeClr>
                </a:solidFill>
                <a:latin typeface="Monotype Corsiva" pitchFamily="66" charset="0"/>
              </a:rPr>
              <a:t/>
            </a:r>
            <a:br>
              <a:rPr lang="ru-RU" sz="4300" b="1" dirty="0">
                <a:ln>
                  <a:solidFill>
                    <a:schemeClr val="tx2">
                      <a:lumMod val="50000"/>
                    </a:schemeClr>
                  </a:solidFill>
                </a:ln>
                <a:solidFill>
                  <a:schemeClr val="tx2">
                    <a:lumMod val="75000"/>
                  </a:schemeClr>
                </a:solidFill>
                <a:latin typeface="Monotype Corsiva" pitchFamily="66" charset="0"/>
              </a:rPr>
            </a:br>
            <a:endParaRPr lang="en-US" sz="4300" dirty="0">
              <a:ln>
                <a:solidFill>
                  <a:schemeClr val="tx2">
                    <a:lumMod val="50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3</a:t>
            </a:fld>
            <a:endParaRPr lang="ru-RU" dirty="0"/>
          </a:p>
        </p:txBody>
      </p:sp>
      <p:sp>
        <p:nvSpPr>
          <p:cNvPr id="7" name="Содержимое 6"/>
          <p:cNvSpPr>
            <a:spLocks noGrp="1"/>
          </p:cNvSpPr>
          <p:nvPr>
            <p:ph idx="1"/>
          </p:nvPr>
        </p:nvSpPr>
        <p:spPr>
          <a:xfrm>
            <a:off x="285704" y="571480"/>
            <a:ext cx="8572592" cy="5929354"/>
          </a:xfrm>
        </p:spPr>
        <p:txBody>
          <a:bodyPr>
            <a:normAutofit fontScale="92500" lnSpcReduction="10000"/>
          </a:bodyPr>
          <a:lstStyle/>
          <a:p>
            <a:pPr>
              <a:buFont typeface="Wingdings" pitchFamily="2" charset="2"/>
              <a:buChar char="Ø"/>
            </a:pPr>
            <a:r>
              <a:rPr lang="en-US" sz="2400" dirty="0">
                <a:latin typeface="Times New Roman" pitchFamily="18" charset="0"/>
                <a:cs typeface="Times New Roman" pitchFamily="18" charset="0"/>
              </a:rPr>
              <a:t>Today,</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various cryptosystems based on quasigroups have appeared,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which show that the use of quasigroups opens new ways in the construction of stream and block ciphers</a:t>
            </a:r>
            <a:r>
              <a:rPr lang="ru-RU" sz="2400" dirty="0">
                <a:latin typeface="Times New Roman" pitchFamily="18" charset="0"/>
                <a:cs typeface="Times New Roman" pitchFamily="18" charset="0"/>
              </a:rPr>
              <a:t>;</a:t>
            </a:r>
          </a:p>
          <a:p>
            <a:pPr>
              <a:buFont typeface="Wingdings" pitchFamily="2" charset="2"/>
              <a:buChar char="Ø"/>
            </a:pPr>
            <a:r>
              <a:rPr lang="en-US" sz="2400" dirty="0">
                <a:latin typeface="Times New Roman" pitchFamily="18" charset="0"/>
                <a:cs typeface="Times New Roman" pitchFamily="18" charset="0"/>
              </a:rPr>
              <a:t>S. Markovski [6] (see also E. </a:t>
            </a:r>
            <a:r>
              <a:rPr lang="en-US" sz="2400" dirty="0" err="1">
                <a:latin typeface="Times New Roman" pitchFamily="18" charset="0"/>
                <a:cs typeface="Times New Roman" pitchFamily="18" charset="0"/>
              </a:rPr>
              <a:t>Ochodkova</a:t>
            </a:r>
            <a:r>
              <a:rPr lang="en-US" sz="2400" dirty="0">
                <a:latin typeface="Times New Roman" pitchFamily="18" charset="0"/>
                <a:cs typeface="Times New Roman" pitchFamily="18" charset="0"/>
              </a:rPr>
              <a:t> and V. </a:t>
            </a:r>
            <a:r>
              <a:rPr lang="en-US" sz="2400" dirty="0" err="1">
                <a:latin typeface="Times New Roman" pitchFamily="18" charset="0"/>
                <a:cs typeface="Times New Roman" pitchFamily="18" charset="0"/>
              </a:rPr>
              <a:t>Snashel</a:t>
            </a:r>
            <a:r>
              <a:rPr lang="en-US" sz="2400" dirty="0">
                <a:latin typeface="Times New Roman" pitchFamily="18" charset="0"/>
                <a:cs typeface="Times New Roman" pitchFamily="18" charset="0"/>
              </a:rPr>
              <a:t> [5]) proposed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a new stream cipher to encrypt the file system. The cipher has a  large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key space</a:t>
            </a:r>
            <a:r>
              <a:rPr lang="ru-RU" sz="2400" dirty="0">
                <a:latin typeface="Times New Roman" pitchFamily="18" charset="0"/>
                <a:cs typeface="Times New Roman" pitchFamily="18" charset="0"/>
              </a:rPr>
              <a:t>;</a:t>
            </a:r>
          </a:p>
          <a:p>
            <a:pPr>
              <a:buFont typeface="Wingdings" pitchFamily="2" charset="2"/>
              <a:buChar char="Ø"/>
            </a:pPr>
            <a:r>
              <a:rPr lang="en-US" sz="2400" dirty="0">
                <a:latin typeface="Times New Roman" pitchFamily="18" charset="0"/>
                <a:cs typeface="Times New Roman" pitchFamily="18" charset="0"/>
              </a:rPr>
              <a:t>In our works we generalized Markovski stream ciphers </a:t>
            </a:r>
            <a:r>
              <a:rPr lang="en-GB" sz="2400" dirty="0" err="1">
                <a:latin typeface="Times New Roman" pitchFamily="18" charset="0"/>
                <a:cs typeface="Times New Roman" pitchFamily="18" charset="0"/>
              </a:rPr>
              <a:t>i</a:t>
            </a:r>
            <a:r>
              <a:rPr lang="en-US" sz="2400" dirty="0">
                <a:latin typeface="Times New Roman" pitchFamily="18" charset="0"/>
                <a:cs typeface="Times New Roman" pitchFamily="18" charset="0"/>
              </a:rPr>
              <a:t>n case of one-sided quasigroups and on </a:t>
            </a:r>
            <a:r>
              <a:rPr lang="en-US" sz="2400" i="1" dirty="0">
                <a:latin typeface="Times New Roman" pitchFamily="18" charset="0"/>
                <a:cs typeface="Times New Roman" pitchFamily="18" charset="0"/>
              </a:rPr>
              <a:t>i</a:t>
            </a:r>
            <a:r>
              <a:rPr lang="en-US" sz="2400" dirty="0">
                <a:latin typeface="Times New Roman" pitchFamily="18" charset="0"/>
                <a:cs typeface="Times New Roman" pitchFamily="18" charset="0"/>
              </a:rPr>
              <a:t>-invertible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-ary groupoids;</a:t>
            </a:r>
            <a:endParaRPr lang="ru-RU" sz="2400" dirty="0">
              <a:latin typeface="Times New Roman" pitchFamily="18" charset="0"/>
              <a:cs typeface="Times New Roman" pitchFamily="18" charset="0"/>
            </a:endParaRPr>
          </a:p>
          <a:p>
            <a:pPr>
              <a:buFont typeface="Wingdings" pitchFamily="2" charset="2"/>
              <a:buChar char="Ø"/>
            </a:pPr>
            <a:r>
              <a:rPr lang="en-US" sz="2400" dirty="0">
                <a:latin typeface="Times New Roman" pitchFamily="18" charset="0"/>
                <a:cs typeface="Times New Roman" pitchFamily="18" charset="0"/>
              </a:rPr>
              <a:t>M. Vojvoda has given a cryptanalysis of the file encoding system based</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on quasigroups [1] and showed how to break this cipher</a:t>
            </a:r>
            <a:r>
              <a:rPr lang="ru-RU" sz="2400" dirty="0">
                <a:latin typeface="Times New Roman" pitchFamily="18" charset="0"/>
                <a:cs typeface="Times New Roman" pitchFamily="18" charset="0"/>
              </a:rPr>
              <a:t>;</a:t>
            </a:r>
          </a:p>
          <a:p>
            <a:pPr>
              <a:buFont typeface="Wingdings" pitchFamily="2" charset="2"/>
              <a:buChar char="Ø"/>
            </a:pPr>
            <a:r>
              <a:rPr lang="en-US" sz="2400" dirty="0" smtClean="0">
                <a:latin typeface="Times New Roman" pitchFamily="18" charset="0"/>
                <a:cs typeface="Times New Roman" pitchFamily="18" charset="0"/>
              </a:rPr>
              <a:t>We </a:t>
            </a:r>
            <a:r>
              <a:rPr lang="en-US" sz="2400" dirty="0">
                <a:latin typeface="Times New Roman" pitchFamily="18" charset="0"/>
                <a:cs typeface="Times New Roman" pitchFamily="18" charset="0"/>
              </a:rPr>
              <a:t>show how cryptanalysis works in the cases of left and right quasigroups. We will consider the modifications of crypto</a:t>
            </a:r>
            <a:r>
              <a:rPr lang="ru-RU" sz="2400" dirty="0">
                <a:latin typeface="Times New Roman" pitchFamily="18" charset="0"/>
                <a:cs typeface="Times New Roman" pitchFamily="18" charset="0"/>
              </a:rPr>
              <a:t>-</a:t>
            </a:r>
            <a:r>
              <a:rPr lang="en-US" sz="2400" dirty="0">
                <a:latin typeface="Times New Roman" pitchFamily="18" charset="0"/>
                <a:cs typeface="Times New Roman" pitchFamily="18" charset="0"/>
              </a:rPr>
              <a:t>attacks, built by M. Vojvoda for quasigroups, too. We studied the chosen ciphertext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and plaintext attack on  generalized Markovski  cipher  based on </a:t>
            </a:r>
            <a:r>
              <a:rPr lang="en-US" sz="2400" i="1" dirty="0">
                <a:latin typeface="Times New Roman" pitchFamily="18" charset="0"/>
                <a:cs typeface="Times New Roman" pitchFamily="18" charset="0"/>
              </a:rPr>
              <a:t>i</a:t>
            </a:r>
            <a:r>
              <a:rPr lang="en-US" sz="2400" dirty="0">
                <a:latin typeface="Times New Roman" pitchFamily="18" charset="0"/>
                <a:cs typeface="Times New Roman" pitchFamily="18" charset="0"/>
              </a:rPr>
              <a:t>-invertible </a:t>
            </a:r>
            <a:r>
              <a:rPr lang="en-US" sz="2400" i="1" dirty="0">
                <a:latin typeface="Times New Roman" pitchFamily="18" charset="0"/>
                <a:cs typeface="Times New Roman" pitchFamily="18" charset="0"/>
              </a:rPr>
              <a:t>n</a:t>
            </a:r>
            <a:r>
              <a:rPr lang="en-US" sz="2400" dirty="0">
                <a:latin typeface="Times New Roman" pitchFamily="18" charset="0"/>
                <a:cs typeface="Times New Roman" pitchFamily="18" charset="0"/>
              </a:rPr>
              <a:t>-ary groupoid;</a:t>
            </a:r>
          </a:p>
          <a:p>
            <a:pPr>
              <a:buFont typeface="Wingdings" pitchFamily="2" charset="2"/>
              <a:buChar char="Ø"/>
            </a:pPr>
            <a:r>
              <a:rPr lang="en-US" sz="2400" dirty="0">
                <a:latin typeface="Times New Roman" pitchFamily="18" charset="0"/>
                <a:cs typeface="Times New Roman" pitchFamily="18" charset="0"/>
              </a:rPr>
              <a:t>We will conduct a comparative analysis, identify positive and negative points in these attacks</a:t>
            </a:r>
            <a:r>
              <a:rPr lang="ru-RU" sz="2400" dirty="0">
                <a:latin typeface="Times New Roman" pitchFamily="18" charset="0"/>
                <a:cs typeface="Times New Roman" pitchFamily="18" charset="0"/>
              </a:rPr>
              <a:t>.</a:t>
            </a:r>
          </a:p>
        </p:txBody>
      </p:sp>
    </p:spTree>
  </p:cSld>
  <p:clrMapOvr>
    <a:masterClrMapping/>
  </p:clrMapOvr>
  <p:transition spd="slow">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30</a:t>
            </a:fld>
            <a:endParaRPr lang="ru-RU" dirty="0"/>
          </a:p>
        </p:txBody>
      </p:sp>
      <p:sp>
        <p:nvSpPr>
          <p:cNvPr id="1027" name="Rectangle 3"/>
          <p:cNvSpPr>
            <a:spLocks noChangeArrowheads="1"/>
          </p:cNvSpPr>
          <p:nvPr/>
        </p:nvSpPr>
        <p:spPr bwMode="auto">
          <a:xfrm>
            <a:off x="214282" y="1142984"/>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(Generalized algorithm 1)</a:t>
            </a:r>
            <a:r>
              <a:rPr lang="ru-RU" sz="3200" b="1" dirty="0">
                <a:ln>
                  <a:solidFill>
                    <a:schemeClr val="tx2">
                      <a:lumMod val="50000"/>
                    </a:schemeClr>
                  </a:solidFill>
                </a:ln>
                <a:solidFill>
                  <a:schemeClr val="tx2">
                    <a:lumMod val="75000"/>
                  </a:schemeClr>
                </a:solidFill>
                <a:latin typeface="Monotype Corsiva" pitchFamily="66" charset="0"/>
              </a:rPr>
              <a:t> </a:t>
            </a:r>
            <a:endParaRPr lang="en-US" sz="3200" b="1" dirty="0">
              <a:ln>
                <a:solidFill>
                  <a:schemeClr val="tx2">
                    <a:lumMod val="50000"/>
                  </a:schemeClr>
                </a:solidFill>
              </a:ln>
              <a:solidFill>
                <a:schemeClr val="tx2">
                  <a:lumMod val="75000"/>
                </a:schemeClr>
              </a:solidFill>
              <a:latin typeface="Monotype Corsiva" pitchFamily="66"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123" name="Picture 3"/>
          <p:cNvPicPr>
            <a:picLocks noChangeAspect="1" noChangeArrowheads="1"/>
          </p:cNvPicPr>
          <p:nvPr/>
        </p:nvPicPr>
        <p:blipFill>
          <a:blip r:embed="rId4" cstate="print">
            <a:clrChange>
              <a:clrFrom>
                <a:srgbClr val="FFFFFF"/>
              </a:clrFrom>
              <a:clrTo>
                <a:srgbClr val="FFFFFF">
                  <a:alpha val="0"/>
                </a:srgbClr>
              </a:clrTo>
            </a:clrChange>
            <a:lum bright="-20000" contrast="30000"/>
          </a:blip>
          <a:srcRect l="31055" t="27083" r="27343" b="41667"/>
          <a:stretch>
            <a:fillRect/>
          </a:stretch>
        </p:blipFill>
        <p:spPr bwMode="auto">
          <a:xfrm>
            <a:off x="357158" y="1643050"/>
            <a:ext cx="8477308" cy="3581961"/>
          </a:xfrm>
          <a:prstGeom prst="rect">
            <a:avLst/>
          </a:prstGeom>
          <a:noFill/>
          <a:ln w="9525">
            <a:noFill/>
            <a:miter lim="800000"/>
            <a:headEnd/>
            <a:tailEnd/>
          </a:ln>
          <a:effectLst/>
        </p:spPr>
      </p:pic>
      <p:pic>
        <p:nvPicPr>
          <p:cNvPr id="16" name="Picture 1"/>
          <p:cNvPicPr>
            <a:picLocks noChangeAspect="1" noChangeArrowheads="1"/>
          </p:cNvPicPr>
          <p:nvPr/>
        </p:nvPicPr>
        <p:blipFill>
          <a:blip r:embed="rId5">
            <a:clrChange>
              <a:clrFrom>
                <a:srgbClr val="FFFFFF"/>
              </a:clrFrom>
              <a:clrTo>
                <a:srgbClr val="FFFFFF">
                  <a:alpha val="0"/>
                </a:srgbClr>
              </a:clrTo>
            </a:clrChange>
            <a:lum bright="-20000" contrast="40000"/>
          </a:blip>
          <a:srcRect l="22851" t="56828" r="56641" b="38310"/>
          <a:stretch>
            <a:fillRect/>
          </a:stretch>
        </p:blipFill>
        <p:spPr bwMode="auto">
          <a:xfrm>
            <a:off x="2000232" y="5286388"/>
            <a:ext cx="4214842" cy="561978"/>
          </a:xfrm>
          <a:prstGeom prst="rect">
            <a:avLst/>
          </a:prstGeom>
          <a:noFill/>
          <a:ln w="9525">
            <a:noFill/>
            <a:miter lim="800000"/>
            <a:headEnd/>
            <a:tailEnd/>
          </a:ln>
          <a:effectLst/>
        </p:spPr>
      </p:pic>
      <p:sp>
        <p:nvSpPr>
          <p:cNvPr id="17" name="Прямоугольник 16"/>
          <p:cNvSpPr/>
          <p:nvPr/>
        </p:nvSpPr>
        <p:spPr>
          <a:xfrm>
            <a:off x="214282" y="5286388"/>
            <a:ext cx="8643998" cy="461665"/>
          </a:xfrm>
          <a:prstGeom prst="rect">
            <a:avLst/>
          </a:prstGeom>
        </p:spPr>
        <p:txBody>
          <a:bodyPr wrap="square">
            <a:spAutoFit/>
          </a:bodyPr>
          <a:lstStyle/>
          <a:p>
            <a:pPr indent="252413" eaLnBrk="0" hangingPunct="0">
              <a:defRPr/>
            </a:pPr>
            <a:r>
              <a:rPr lang="en-US" sz="2400" dirty="0">
                <a:latin typeface="Times New Roman" pitchFamily="18" charset="0"/>
                <a:cs typeface="Times New Roman" pitchFamily="18" charset="0"/>
              </a:rPr>
              <a:t>Elements:                                                          are used as leaders.</a:t>
            </a: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31</a:t>
            </a:fld>
            <a:endParaRPr lang="ru-RU" dirty="0"/>
          </a:p>
        </p:txBody>
      </p:sp>
      <p:sp>
        <p:nvSpPr>
          <p:cNvPr id="1027" name="Rectangle 3"/>
          <p:cNvSpPr>
            <a:spLocks noChangeArrowheads="1"/>
          </p:cNvSpPr>
          <p:nvPr/>
        </p:nvSpPr>
        <p:spPr bwMode="auto">
          <a:xfrm>
            <a:off x="214282" y="1214422"/>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 name="Прямоугольник 15"/>
          <p:cNvSpPr/>
          <p:nvPr/>
        </p:nvSpPr>
        <p:spPr>
          <a:xfrm>
            <a:off x="0" y="214290"/>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(Generalized algorithm 1)</a:t>
            </a:r>
            <a:r>
              <a:rPr lang="ru-RU" sz="3200" b="1" dirty="0">
                <a:ln>
                  <a:solidFill>
                    <a:schemeClr val="tx2">
                      <a:lumMod val="50000"/>
                    </a:schemeClr>
                  </a:solidFill>
                </a:ln>
                <a:solidFill>
                  <a:schemeClr val="tx2">
                    <a:lumMod val="75000"/>
                  </a:schemeClr>
                </a:solidFill>
                <a:latin typeface="Monotype Corsiva" pitchFamily="66" charset="0"/>
              </a:rPr>
              <a:t> </a:t>
            </a:r>
            <a:endParaRPr lang="en-US" sz="3200" b="1" dirty="0">
              <a:ln>
                <a:solidFill>
                  <a:schemeClr val="tx2">
                    <a:lumMod val="50000"/>
                  </a:schemeClr>
                </a:solidFill>
              </a:ln>
              <a:solidFill>
                <a:schemeClr val="tx2">
                  <a:lumMod val="75000"/>
                </a:schemeClr>
              </a:solidFill>
              <a:latin typeface="Monotype Corsiva" pitchFamily="66" charset="0"/>
            </a:endParaRPr>
          </a:p>
        </p:txBody>
      </p:sp>
      <p:sp>
        <p:nvSpPr>
          <p:cNvPr id="17" name="Rectangle 1"/>
          <p:cNvSpPr>
            <a:spLocks noChangeArrowheads="1"/>
          </p:cNvSpPr>
          <p:nvPr/>
        </p:nvSpPr>
        <p:spPr bwMode="auto">
          <a:xfrm>
            <a:off x="910802" y="2000240"/>
            <a:ext cx="7322395" cy="3785652"/>
          </a:xfrm>
          <a:prstGeom prst="rect">
            <a:avLst/>
          </a:prstGeom>
          <a:solidFill>
            <a:schemeClr val="accent5">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indent="125413" fontAlgn="base">
              <a:spcBef>
                <a:spcPct val="0"/>
              </a:spcBef>
              <a:spcAft>
                <a:spcPct val="0"/>
              </a:spcAft>
            </a:pPr>
            <a:r>
              <a:rPr lang="en-GB" sz="2400" dirty="0">
                <a:latin typeface="Times New Roman" pitchFamily="18" charset="0"/>
                <a:cs typeface="Times New Roman" pitchFamily="18" charset="0"/>
              </a:rPr>
              <a:t>We can construct the following ciphertext</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marR="0" lvl="0" indent="542925"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000 001 002 010 011  012 020 021 022</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R="0" lvl="0" indent="542925"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100 101 102 110 111  112 120 121 122</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marR="0" lvl="0" indent="542925" algn="l"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20</a:t>
            </a:r>
            <a:endParaRPr kumimoji="0" lang="ru-RU" sz="2400" i="0" u="none" strike="noStrike" cap="none" normalizeH="0" baseline="0" dirty="0">
              <a:ln>
                <a:noFill/>
              </a:ln>
              <a:solidFill>
                <a:schemeClr val="tx1"/>
              </a:solidFill>
              <a:effectLst/>
              <a:latin typeface="Times New Roman" pitchFamily="18" charset="0"/>
              <a:cs typeface="Times New Roman" pitchFamily="18" charset="0"/>
            </a:endParaRPr>
          </a:p>
          <a:p>
            <a:pPr indent="360363">
              <a:lnSpc>
                <a:spcPct val="150000"/>
              </a:lnSpc>
            </a:pPr>
            <a:r>
              <a:rPr lang="en-GB" sz="2400" dirty="0">
                <a:latin typeface="Times New Roman" pitchFamily="18" charset="0"/>
                <a:cs typeface="Times New Roman" pitchFamily="18" charset="0"/>
              </a:rPr>
              <a:t>and enter it into the decryption device.</a:t>
            </a:r>
            <a:endParaRPr lang="ru-RU" sz="2400" dirty="0">
              <a:latin typeface="Times New Roman" pitchFamily="18" charset="0"/>
              <a:cs typeface="Times New Roman" pitchFamily="18" charset="0"/>
            </a:endParaRPr>
          </a:p>
          <a:p>
            <a:pPr indent="360363">
              <a:lnSpc>
                <a:spcPct val="150000"/>
              </a:lnSpc>
            </a:pPr>
            <a:r>
              <a:rPr lang="en-GB" sz="2400" dirty="0">
                <a:latin typeface="Times New Roman" pitchFamily="18" charset="0"/>
                <a:cs typeface="Times New Roman" pitchFamily="18" charset="0"/>
              </a:rPr>
              <a:t>The decryption device gives the following plaintext:</a:t>
            </a:r>
            <a:endParaRPr lang="ru-RU" sz="2400" dirty="0">
              <a:latin typeface="Times New Roman" pitchFamily="18" charset="0"/>
              <a:cs typeface="Times New Roman" pitchFamily="18" charset="0"/>
            </a:endParaRPr>
          </a:p>
          <a:p>
            <a:pPr indent="542925"/>
            <a:r>
              <a:rPr lang="en-US" sz="2400" b="1" dirty="0">
                <a:latin typeface="Times New Roman" pitchFamily="18" charset="0"/>
                <a:cs typeface="Times New Roman" pitchFamily="18" charset="0"/>
              </a:rPr>
              <a:t>000 001 002 000 011 012 010 021 222 </a:t>
            </a:r>
          </a:p>
          <a:p>
            <a:pPr indent="542925"/>
            <a:r>
              <a:rPr lang="en-US" sz="2400" b="1" dirty="0">
                <a:latin typeface="Times New Roman" pitchFamily="18" charset="0"/>
                <a:cs typeface="Times New Roman" pitchFamily="18" charset="0"/>
              </a:rPr>
              <a:t>020 101 102 100 111 112 110 021 022 </a:t>
            </a:r>
          </a:p>
          <a:p>
            <a:pPr indent="542925"/>
            <a:r>
              <a:rPr lang="en-US" sz="2400" b="1" dirty="0">
                <a:latin typeface="Times New Roman" pitchFamily="18" charset="0"/>
                <a:cs typeface="Times New Roman" pitchFamily="18" charset="0"/>
              </a:rPr>
              <a:t>12</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32</a:t>
            </a:fld>
            <a:endParaRPr lang="ru-RU" dirty="0"/>
          </a:p>
        </p:txBody>
      </p:sp>
      <p:sp>
        <p:nvSpPr>
          <p:cNvPr id="1027"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 name="Прямоугольник 15"/>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pic>
        <p:nvPicPr>
          <p:cNvPr id="29699" name="Picture 3"/>
          <p:cNvPicPr>
            <a:picLocks noChangeAspect="1" noChangeArrowheads="1"/>
          </p:cNvPicPr>
          <p:nvPr/>
        </p:nvPicPr>
        <p:blipFill>
          <a:blip r:embed="rId4">
            <a:lum bright="-20000" contrast="30000"/>
          </a:blip>
          <a:srcRect l="27539" t="32292" r="27929" b="19791"/>
          <a:stretch>
            <a:fillRect/>
          </a:stretch>
        </p:blipFill>
        <p:spPr bwMode="auto">
          <a:xfrm>
            <a:off x="500034" y="1285860"/>
            <a:ext cx="8379987" cy="5072098"/>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33</a:t>
            </a:fld>
            <a:endParaRPr lang="ru-RU" dirty="0"/>
          </a:p>
        </p:txBody>
      </p:sp>
      <p:sp>
        <p:nvSpPr>
          <p:cNvPr id="1027" name="Rectangle 3"/>
          <p:cNvSpPr>
            <a:spLocks noChangeArrowheads="1"/>
          </p:cNvSpPr>
          <p:nvPr/>
        </p:nvSpPr>
        <p:spPr bwMode="auto">
          <a:xfrm>
            <a:off x="214282" y="1142984"/>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7653" name="Rectangle 5"/>
          <p:cNvSpPr>
            <a:spLocks noChangeArrowheads="1"/>
          </p:cNvSpPr>
          <p:nvPr/>
        </p:nvSpPr>
        <p:spPr bwMode="auto">
          <a:xfrm>
            <a:off x="285720" y="1714488"/>
            <a:ext cx="857256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42925"/>
            <a:r>
              <a:rPr kumimoji="0" lang="en-US" sz="24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Thus, for a complete reconstruction of the table of values of the operation:            </a:t>
            </a:r>
            <a:r>
              <a:rPr kumimoji="0" lang="en-US" sz="2400" b="0" i="0" u="none" strike="noStrike" cap="none" normalizeH="0" dirty="0">
                <a:ln>
                  <a:noFill/>
                </a:ln>
                <a:solidFill>
                  <a:srgbClr val="000000"/>
                </a:solidFill>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a:ln>
                  <a:noFill/>
                </a:ln>
                <a:solidFill>
                  <a:schemeClr val="tx1"/>
                </a:solidFill>
                <a:effectLst/>
                <a:latin typeface="Times New Roman" pitchFamily="18" charset="0"/>
                <a:cs typeface="Times New Roman" pitchFamily="18" charset="0"/>
              </a:rPr>
              <a:t> </a:t>
            </a:r>
            <a:r>
              <a:rPr lang="en-US" sz="2400" dirty="0">
                <a:latin typeface="Times New Roman" pitchFamily="18" charset="0"/>
                <a:cs typeface="Times New Roman" pitchFamily="18" charset="0"/>
              </a:rPr>
              <a:t>it is enough to supply 55 characters (without the last one) for the ternary groupoid at the input or 56 to restore all values.</a:t>
            </a:r>
          </a:p>
          <a:p>
            <a:pPr indent="542925"/>
            <a:r>
              <a:rPr lang="ru-RU" sz="2400" dirty="0"/>
              <a:t> </a:t>
            </a:r>
            <a:r>
              <a:rPr lang="en-US" sz="2400" dirty="0" smtClean="0">
                <a:latin typeface="Times New Roman" pitchFamily="18" charset="0"/>
                <a:cs typeface="Times New Roman" pitchFamily="18" charset="0"/>
              </a:rPr>
              <a:t>Knowing the inverse operation value table for          </a:t>
            </a:r>
            <a:r>
              <a:rPr lang="ru-RU" sz="2400" dirty="0" smtClean="0">
                <a:latin typeface="Times New Roman" pitchFamily="18" charset="0"/>
                <a:cs typeface="Times New Roman" pitchFamily="18" charset="0"/>
              </a:rPr>
              <a:t> , </a:t>
            </a:r>
            <a:r>
              <a:rPr lang="en-US" sz="2400" dirty="0" smtClean="0">
                <a:latin typeface="Times New Roman" pitchFamily="18" charset="0"/>
                <a:cs typeface="Times New Roman" pitchFamily="18" charset="0"/>
              </a:rPr>
              <a:t>operation value table is easily restored  </a:t>
            </a:r>
            <a:r>
              <a:rPr lang="en-US" sz="2400" b="1" i="1" dirty="0" smtClean="0">
                <a:latin typeface="Times New Roman" pitchFamily="18" charset="0"/>
                <a:cs typeface="Times New Roman" pitchFamily="18" charset="0"/>
              </a:rPr>
              <a:t>f</a:t>
            </a:r>
            <a:r>
              <a:rPr lang="en-US" sz="2400" dirty="0" smtClean="0">
                <a:latin typeface="Times New Roman" pitchFamily="18" charset="0"/>
                <a:cs typeface="Times New Roman" pitchFamily="18" charset="0"/>
              </a:rPr>
              <a:t>.</a:t>
            </a:r>
            <a:endParaRPr lang="ru-RU" sz="2400" dirty="0" smtClean="0">
              <a:latin typeface="Times New Roman" pitchFamily="18" charset="0"/>
              <a:cs typeface="Times New Roman" pitchFamily="18" charset="0"/>
            </a:endParaRPr>
          </a:p>
          <a:p>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276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7656" name="Picture 8"/>
          <p:cNvPicPr>
            <a:picLocks noChangeAspect="1" noChangeArrowheads="1"/>
          </p:cNvPicPr>
          <p:nvPr/>
        </p:nvPicPr>
        <p:blipFill>
          <a:blip r:embed="rId4">
            <a:clrChange>
              <a:clrFrom>
                <a:srgbClr val="FFFFFF"/>
              </a:clrFrom>
              <a:clrTo>
                <a:srgbClr val="FFFFFF">
                  <a:alpha val="0"/>
                </a:srgbClr>
              </a:clrTo>
            </a:clrChange>
            <a:lum bright="-20000" contrast="30000"/>
          </a:blip>
          <a:srcRect l="20508" t="62690" r="74219" b="32765"/>
          <a:stretch>
            <a:fillRect/>
          </a:stretch>
        </p:blipFill>
        <p:spPr bwMode="auto">
          <a:xfrm>
            <a:off x="1643042" y="2071678"/>
            <a:ext cx="884045" cy="428628"/>
          </a:xfrm>
          <a:prstGeom prst="rect">
            <a:avLst/>
          </a:prstGeom>
          <a:noFill/>
          <a:ln w="9525">
            <a:noFill/>
            <a:miter lim="800000"/>
            <a:headEnd/>
            <a:tailEnd/>
          </a:ln>
          <a:effectLst/>
        </p:spPr>
      </p:pic>
      <p:pic>
        <p:nvPicPr>
          <p:cNvPr id="24" name="Picture 8"/>
          <p:cNvPicPr>
            <a:picLocks noChangeAspect="1" noChangeArrowheads="1"/>
          </p:cNvPicPr>
          <p:nvPr/>
        </p:nvPicPr>
        <p:blipFill>
          <a:blip r:embed="rId4">
            <a:clrChange>
              <a:clrFrom>
                <a:srgbClr val="FFFFFF"/>
              </a:clrFrom>
              <a:clrTo>
                <a:srgbClr val="FFFFFF">
                  <a:alpha val="0"/>
                </a:srgbClr>
              </a:clrTo>
            </a:clrChange>
            <a:lum bright="-20000" contrast="30000"/>
          </a:blip>
          <a:srcRect l="20508" t="62690" r="74219" b="32765"/>
          <a:stretch>
            <a:fillRect/>
          </a:stretch>
        </p:blipFill>
        <p:spPr bwMode="auto">
          <a:xfrm>
            <a:off x="6572264" y="3214686"/>
            <a:ext cx="884045" cy="428628"/>
          </a:xfrm>
          <a:prstGeom prst="rect">
            <a:avLst/>
          </a:prstGeom>
          <a:noFill/>
          <a:ln w="9525">
            <a:noFill/>
            <a:miter lim="800000"/>
            <a:headEnd/>
            <a:tailEnd/>
          </a:ln>
          <a:effectLst/>
        </p:spPr>
      </p:pic>
      <p:pic>
        <p:nvPicPr>
          <p:cNvPr id="25" name="Picture 2"/>
          <p:cNvPicPr>
            <a:picLocks noChangeAspect="1" noChangeArrowheads="1"/>
          </p:cNvPicPr>
          <p:nvPr/>
        </p:nvPicPr>
        <p:blipFill>
          <a:blip r:embed="rId5" cstate="print">
            <a:lum bright="-20000" contrast="30000"/>
          </a:blip>
          <a:srcRect l="30469" t="68466" r="28515" b="18750"/>
          <a:stretch>
            <a:fillRect/>
          </a:stretch>
        </p:blipFill>
        <p:spPr bwMode="auto">
          <a:xfrm>
            <a:off x="250001" y="4286256"/>
            <a:ext cx="8643998" cy="1515506"/>
          </a:xfrm>
          <a:prstGeom prst="round2DiagRect">
            <a:avLst>
              <a:gd name="adj1" fmla="val 16667"/>
              <a:gd name="adj2" fmla="val 0"/>
            </a:avLst>
          </a:prstGeom>
          <a:ln w="57150" cap="sq">
            <a:solidFill>
              <a:schemeClr val="tx2">
                <a:lumMod val="40000"/>
                <a:lumOff val="60000"/>
              </a:schemeClr>
            </a:solidFill>
            <a:miter lim="800000"/>
          </a:ln>
          <a:effectLst>
            <a:outerShdw blurRad="254000" algn="tl" rotWithShape="0">
              <a:srgbClr val="000000">
                <a:alpha val="43000"/>
              </a:srgbClr>
            </a:outerShdw>
          </a:effectLst>
        </p:spPr>
      </p:pic>
      <p:sp>
        <p:nvSpPr>
          <p:cNvPr id="20" name="Прямоугольник 19"/>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21"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0" dur="1000" fill="hold"/>
                                        <p:tgtEl>
                                          <p:spTgt spid="2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34</a:t>
            </a:fld>
            <a:endParaRPr lang="ru-RU" dirty="0"/>
          </a:p>
        </p:txBody>
      </p:sp>
      <p:sp>
        <p:nvSpPr>
          <p:cNvPr id="1027" name="Rectangle 3"/>
          <p:cNvSpPr>
            <a:spLocks noChangeArrowheads="1"/>
          </p:cNvSpPr>
          <p:nvPr/>
        </p:nvSpPr>
        <p:spPr bwMode="auto">
          <a:xfrm>
            <a:off x="214282" y="100010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3489" name="Rectangle 1"/>
          <p:cNvSpPr>
            <a:spLocks noChangeArrowheads="1"/>
          </p:cNvSpPr>
          <p:nvPr/>
        </p:nvSpPr>
        <p:spPr bwMode="auto">
          <a:xfrm>
            <a:off x="857224" y="1571612"/>
            <a:ext cx="7429552" cy="4893647"/>
          </a:xfrm>
          <a:prstGeom prst="rect">
            <a:avLst/>
          </a:prstGeom>
          <a:solidFill>
            <a:schemeClr val="accent5">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indent="125413"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sz="2400" dirty="0">
                <a:solidFill>
                  <a:schemeClr val="tx1"/>
                </a:solidFill>
                <a:latin typeface="Times New Roman" pitchFamily="18" charset="0"/>
                <a:ea typeface="Times New Roman" pitchFamily="18" charset="0"/>
                <a:cs typeface="Times New Roman" pitchFamily="18" charset="0"/>
              </a:rPr>
              <a:t>Enter the other text into the decryption device:</a:t>
            </a:r>
            <a:endParaRPr lang="ru-RU" sz="2400" dirty="0">
              <a:solidFill>
                <a:schemeClr val="tx1"/>
              </a:solidFill>
              <a:latin typeface="Times New Roman" pitchFamily="18" charset="0"/>
              <a:cs typeface="Times New Roman" pitchFamily="18" charset="0"/>
            </a:endParaRPr>
          </a:p>
          <a:p>
            <a:pPr indent="542925"/>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               </a:t>
            </a:r>
            <a:r>
              <a:rPr lang="en-US" sz="2400" dirty="0">
                <a:solidFill>
                  <a:schemeClr val="tx1"/>
                </a:solidFill>
                <a:latin typeface="Times New Roman" pitchFamily="18" charset="0"/>
                <a:ea typeface="Times New Roman" pitchFamily="18" charset="0"/>
                <a:cs typeface="Times New Roman" pitchFamily="18" charset="0"/>
              </a:rPr>
              <a:t>or              </a:t>
            </a:r>
            <a:r>
              <a:rPr lang="en-US" sz="2400" b="1" dirty="0">
                <a:solidFill>
                  <a:schemeClr val="accent1">
                    <a:lumMod val="50000"/>
                  </a:schemeClr>
                </a:solidFill>
                <a:latin typeface="Times New Roman" pitchFamily="18" charset="0"/>
                <a:cs typeface="Times New Roman" pitchFamily="18" charset="0"/>
              </a:rPr>
              <a:t>000111222</a:t>
            </a:r>
            <a:endParaRPr lang="ru-RU" sz="2400" b="1" dirty="0">
              <a:solidFill>
                <a:schemeClr val="accent1">
                  <a:lumMod val="50000"/>
                </a:schemeClr>
              </a:solidFill>
              <a:latin typeface="Times New Roman" pitchFamily="18" charset="0"/>
              <a:cs typeface="Times New Roman" pitchFamily="18" charset="0"/>
            </a:endParaRPr>
          </a:p>
          <a:p>
            <a:pPr indent="542925"/>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                                       </a:t>
            </a:r>
            <a:r>
              <a:rPr lang="en-US" sz="2400" i="1" dirty="0">
                <a:latin typeface="Times New Roman" pitchFamily="18" charset="0"/>
                <a:cs typeface="Times New Roman" pitchFamily="18" charset="0"/>
              </a:rPr>
              <a:t> </a:t>
            </a:r>
            <a:r>
              <a:rPr lang="en-US" sz="2400" b="1" dirty="0">
                <a:solidFill>
                  <a:schemeClr val="accent1">
                    <a:lumMod val="50000"/>
                  </a:schemeClr>
                </a:solidFill>
                <a:latin typeface="Times New Roman" pitchFamily="18" charset="0"/>
                <a:cs typeface="Times New Roman" pitchFamily="18" charset="0"/>
              </a:rPr>
              <a:t>100211022</a:t>
            </a:r>
            <a:endParaRPr lang="ru-RU" sz="2400" b="1" dirty="0">
              <a:solidFill>
                <a:schemeClr val="accent1">
                  <a:lumMod val="50000"/>
                </a:schemeClr>
              </a:solidFill>
              <a:latin typeface="Times New Roman" pitchFamily="18" charset="0"/>
              <a:cs typeface="Times New Roman" pitchFamily="18" charset="0"/>
            </a:endParaRPr>
          </a:p>
          <a:p>
            <a:pPr indent="542925"/>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                                         </a:t>
            </a:r>
            <a:r>
              <a:rPr lang="en-US" sz="2400" b="1" dirty="0">
                <a:solidFill>
                  <a:schemeClr val="accent1">
                    <a:lumMod val="50000"/>
                  </a:schemeClr>
                </a:solidFill>
                <a:latin typeface="Times New Roman" pitchFamily="18" charset="0"/>
                <a:cs typeface="Times New Roman" pitchFamily="18" charset="0"/>
              </a:rPr>
              <a:t>010121202</a:t>
            </a:r>
            <a:endParaRPr lang="ru-RU" sz="2400" b="1" dirty="0">
              <a:solidFill>
                <a:schemeClr val="accent1">
                  <a:lumMod val="50000"/>
                </a:schemeClr>
              </a:solidFill>
              <a:latin typeface="Times New Roman" pitchFamily="18" charset="0"/>
              <a:cs typeface="Times New Roman" pitchFamily="18" charset="0"/>
            </a:endParaRPr>
          </a:p>
          <a:p>
            <a:pPr indent="542925"/>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1                                                                            </a:t>
            </a:r>
            <a:r>
              <a:rPr lang="en-US" sz="2400" b="1" dirty="0">
                <a:solidFill>
                  <a:schemeClr val="accent1">
                    <a:lumMod val="50000"/>
                  </a:schemeClr>
                </a:solidFill>
                <a:latin typeface="Times New Roman" pitchFamily="18" charset="0"/>
                <a:cs typeface="Times New Roman" pitchFamily="18" charset="0"/>
              </a:rPr>
              <a:t>00</a:t>
            </a:r>
            <a:endParaRPr lang="ru-RU" sz="2400" b="1" dirty="0">
              <a:solidFill>
                <a:schemeClr val="accent1">
                  <a:lumMod val="50000"/>
                </a:schemeClr>
              </a:solidFill>
              <a:latin typeface="Times New Roman" pitchFamily="18" charset="0"/>
              <a:cs typeface="Times New Roman" pitchFamily="18" charset="0"/>
            </a:endParaRPr>
          </a:p>
          <a:p>
            <a:r>
              <a:rPr lang="en-US" sz="2400" dirty="0">
                <a:latin typeface="Times New Roman" pitchFamily="18" charset="0"/>
                <a:cs typeface="Times New Roman" pitchFamily="18" charset="0"/>
              </a:rPr>
              <a:t>	At the output we get the following </a:t>
            </a:r>
            <a:r>
              <a:rPr lang="en-US" sz="2400" b="1" dirty="0">
                <a:latin typeface="Times New Roman" pitchFamily="18" charset="0"/>
                <a:cs typeface="Times New Roman" pitchFamily="18" charset="0"/>
              </a:rPr>
              <a:t>29</a:t>
            </a:r>
            <a:r>
              <a:rPr lang="en-US" sz="2400" dirty="0">
                <a:latin typeface="Times New Roman" pitchFamily="18" charset="0"/>
                <a:cs typeface="Times New Roman" pitchFamily="18" charset="0"/>
              </a:rPr>
              <a:t> characters: </a:t>
            </a:r>
          </a:p>
          <a:p>
            <a:pPr indent="2867025"/>
            <a:r>
              <a:rPr lang="en-US" sz="2400" b="1" dirty="0">
                <a:latin typeface="Times New Roman" pitchFamily="18" charset="0"/>
                <a:cs typeface="Times New Roman" pitchFamily="18" charset="0"/>
              </a:rPr>
              <a:t>000111221</a:t>
            </a:r>
          </a:p>
          <a:p>
            <a:pPr indent="2867025"/>
            <a:r>
              <a:rPr lang="en-US" sz="2400" b="1" dirty="0">
                <a:latin typeface="Times New Roman" pitchFamily="18" charset="0"/>
                <a:cs typeface="Times New Roman" pitchFamily="18" charset="0"/>
              </a:rPr>
              <a:t>020210022 </a:t>
            </a:r>
          </a:p>
          <a:p>
            <a:pPr indent="2867025"/>
            <a:r>
              <a:rPr lang="en-US" sz="2400" b="1" dirty="0">
                <a:latin typeface="Times New Roman" pitchFamily="18" charset="0"/>
                <a:cs typeface="Times New Roman" pitchFamily="18" charset="0"/>
              </a:rPr>
              <a:t>200121101 </a:t>
            </a:r>
          </a:p>
          <a:p>
            <a:pPr indent="2867025"/>
            <a:r>
              <a:rPr lang="en-US" sz="2400" b="1" dirty="0">
                <a:latin typeface="Times New Roman" pitchFamily="18" charset="0"/>
                <a:cs typeface="Times New Roman" pitchFamily="18" charset="0"/>
              </a:rPr>
              <a:t>00</a:t>
            </a:r>
          </a:p>
          <a:p>
            <a:pPr indent="895350"/>
            <a:r>
              <a:rPr lang="en-US" sz="2400" dirty="0">
                <a:solidFill>
                  <a:schemeClr val="tx1"/>
                </a:solidFill>
                <a:latin typeface="Times New Roman" pitchFamily="18" charset="0"/>
                <a:cs typeface="Times New Roman" pitchFamily="18" charset="0"/>
              </a:rPr>
              <a:t>And for this example, this text is the minimum length.</a:t>
            </a:r>
          </a:p>
          <a:p>
            <a:pPr indent="2867025"/>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6" name="Прямоугольник 15"/>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17" name="Rectangle 3"/>
          <p:cNvSpPr>
            <a:spLocks noChangeArrowheads="1"/>
          </p:cNvSpPr>
          <p:nvPr/>
        </p:nvSpPr>
        <p:spPr bwMode="auto">
          <a:xfrm>
            <a:off x="214282" y="571480"/>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2000" r="-22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35</a:t>
            </a:fld>
            <a:endParaRPr lang="ru-RU" dirty="0"/>
          </a:p>
        </p:txBody>
      </p:sp>
      <p:sp>
        <p:nvSpPr>
          <p:cNvPr id="1027" name="Rectangle 3"/>
          <p:cNvSpPr>
            <a:spLocks noChangeArrowheads="1"/>
          </p:cNvSpPr>
          <p:nvPr/>
        </p:nvSpPr>
        <p:spPr bwMode="auto">
          <a:xfrm>
            <a:off x="214282" y="1142984"/>
            <a:ext cx="8572560" cy="58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 </a:t>
            </a:r>
            <a:endPar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endParaRPr>
          </a:p>
          <a:p>
            <a:pPr indent="714375"/>
            <a:r>
              <a:rPr lang="en-US" sz="2400" dirty="0">
                <a:latin typeface="Times New Roman" pitchFamily="18" charset="0"/>
                <a:cs typeface="Times New Roman" pitchFamily="18" charset="0"/>
              </a:rPr>
              <a:t>If we consider the plaintext attack for the previous example</a:t>
            </a:r>
            <a:r>
              <a:rPr lang="ru-RU" sz="2400" dirty="0">
                <a:latin typeface="Times New Roman" pitchFamily="18" charset="0"/>
                <a:cs typeface="Times New Roman" pitchFamily="18" charset="0"/>
              </a:rPr>
              <a:t>:</a:t>
            </a:r>
          </a:p>
          <a:p>
            <a:pPr indent="361950"/>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US" sz="2400"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endParaRPr lang="ru-RU" sz="2400" dirty="0">
              <a:latin typeface="Times New Roman" pitchFamily="18" charset="0"/>
              <a:cs typeface="Times New Roman" pitchFamily="18" charset="0"/>
            </a:endParaRPr>
          </a:p>
          <a:p>
            <a:pPr indent="361950"/>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2</a:t>
            </a:r>
            <a:r>
              <a:rPr lang="en-US" sz="2400" baseline="-25000" dirty="0">
                <a:latin typeface="Times New Roman" pitchFamily="18" charset="0"/>
                <a:cs typeface="Times New Roman" pitchFamily="18" charset="0"/>
              </a:rPr>
              <a:t>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i="1"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endParaRPr lang="ru-RU" sz="2400" dirty="0">
              <a:latin typeface="Times New Roman" pitchFamily="18" charset="0"/>
              <a:cs typeface="Times New Roman" pitchFamily="18" charset="0"/>
            </a:endParaRPr>
          </a:p>
          <a:p>
            <a:pPr indent="361950"/>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2  </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1</a:t>
            </a:r>
            <a:r>
              <a:rPr lang="en-GB" sz="2400" i="1" dirty="0">
                <a:latin typeface="Times New Roman" pitchFamily="18" charset="0"/>
                <a:cs typeface="Times New Roman" pitchFamily="18" charset="0"/>
              </a:rPr>
              <a:t>q</a:t>
            </a:r>
            <a:r>
              <a:rPr lang="en-US" sz="2400" baseline="-25000" dirty="0">
                <a:latin typeface="Times New Roman" pitchFamily="18" charset="0"/>
                <a:cs typeface="Times New Roman" pitchFamily="18" charset="0"/>
              </a:rPr>
              <a:t>3</a:t>
            </a:r>
            <a:endParaRPr lang="ru-RU" sz="2400" dirty="0">
              <a:latin typeface="Times New Roman" pitchFamily="18" charset="0"/>
              <a:cs typeface="Times New Roman" pitchFamily="18" charset="0"/>
            </a:endParaRPr>
          </a:p>
          <a:p>
            <a:pPr marL="180975" indent="180975"/>
            <a:r>
              <a:rPr lang="en-US" sz="2400" dirty="0">
                <a:latin typeface="Times New Roman" pitchFamily="18" charset="0"/>
                <a:cs typeface="Times New Roman" pitchFamily="18" charset="0"/>
              </a:rPr>
              <a:t>or</a:t>
            </a:r>
            <a:endParaRPr lang="ru-RU" sz="2400" dirty="0">
              <a:latin typeface="Times New Roman" pitchFamily="18" charset="0"/>
              <a:cs typeface="Times New Roman" pitchFamily="18" charset="0"/>
            </a:endParaRPr>
          </a:p>
          <a:p>
            <a:pPr indent="361950"/>
            <a:r>
              <a:rPr lang="en-US" sz="2400" b="1" dirty="0">
                <a:solidFill>
                  <a:schemeClr val="accent1">
                    <a:lumMod val="50000"/>
                  </a:schemeClr>
                </a:solidFill>
                <a:latin typeface="Times New Roman" pitchFamily="18" charset="0"/>
                <a:cs typeface="Times New Roman" pitchFamily="18" charset="0"/>
              </a:rPr>
              <a:t>000 001 002 010 011  012 020 021 022 </a:t>
            </a:r>
            <a:endParaRPr lang="ru-RU" sz="2400" b="1" dirty="0">
              <a:solidFill>
                <a:schemeClr val="accent1">
                  <a:lumMod val="50000"/>
                </a:schemeClr>
              </a:solidFill>
              <a:latin typeface="Times New Roman" pitchFamily="18" charset="0"/>
              <a:cs typeface="Times New Roman" pitchFamily="18" charset="0"/>
            </a:endParaRPr>
          </a:p>
          <a:p>
            <a:pPr indent="361950"/>
            <a:r>
              <a:rPr lang="en-US" sz="2400" b="1" dirty="0">
                <a:solidFill>
                  <a:schemeClr val="accent1">
                    <a:lumMod val="50000"/>
                  </a:schemeClr>
                </a:solidFill>
                <a:latin typeface="Times New Roman" pitchFamily="18" charset="0"/>
                <a:cs typeface="Times New Roman" pitchFamily="18" charset="0"/>
              </a:rPr>
              <a:t>100 101 102 110 111  112 120 121 122 </a:t>
            </a:r>
            <a:endParaRPr lang="ru-RU" sz="2400" b="1" dirty="0">
              <a:solidFill>
                <a:schemeClr val="accent1">
                  <a:lumMod val="50000"/>
                </a:schemeClr>
              </a:solidFill>
              <a:latin typeface="Times New Roman" pitchFamily="18" charset="0"/>
              <a:cs typeface="Times New Roman" pitchFamily="18" charset="0"/>
            </a:endParaRPr>
          </a:p>
          <a:p>
            <a:pPr indent="361950"/>
            <a:r>
              <a:rPr lang="en-US" sz="2400" b="1" dirty="0">
                <a:solidFill>
                  <a:schemeClr val="accent1">
                    <a:lumMod val="50000"/>
                  </a:schemeClr>
                </a:solidFill>
                <a:latin typeface="Times New Roman" pitchFamily="18" charset="0"/>
                <a:cs typeface="Times New Roman" pitchFamily="18" charset="0"/>
              </a:rPr>
              <a:t>200 201 202</a:t>
            </a:r>
            <a:endParaRPr lang="ru-RU" sz="2400" b="1" dirty="0">
              <a:solidFill>
                <a:schemeClr val="accent1">
                  <a:lumMod val="50000"/>
                </a:schemeClr>
              </a:solidFill>
              <a:latin typeface="Times New Roman" pitchFamily="18" charset="0"/>
              <a:cs typeface="Times New Roman" pitchFamily="18" charset="0"/>
            </a:endParaRPr>
          </a:p>
          <a:p>
            <a:pPr marL="266700" indent="447675"/>
            <a:r>
              <a:rPr lang="en-US" sz="2400" dirty="0">
                <a:latin typeface="Times New Roman" pitchFamily="18" charset="0"/>
                <a:cs typeface="Times New Roman" pitchFamily="18" charset="0"/>
              </a:rPr>
              <a:t>At the output of the encryption device, we get the following </a:t>
            </a:r>
            <a:r>
              <a:rPr lang="en-US" sz="2400" b="1" dirty="0">
                <a:latin typeface="Times New Roman" pitchFamily="18" charset="0"/>
                <a:cs typeface="Times New Roman" pitchFamily="18" charset="0"/>
              </a:rPr>
              <a:t>63</a:t>
            </a:r>
            <a:r>
              <a:rPr lang="en-US" sz="2400" dirty="0">
                <a:latin typeface="Times New Roman" pitchFamily="18" charset="0"/>
                <a:cs typeface="Times New Roman" pitchFamily="18" charset="0"/>
              </a:rPr>
              <a:t> characters:</a:t>
            </a:r>
            <a:endParaRPr lang="ru-RU" sz="2400" dirty="0">
              <a:latin typeface="Times New Roman" pitchFamily="18" charset="0"/>
              <a:cs typeface="Times New Roman" pitchFamily="18" charset="0"/>
            </a:endParaRPr>
          </a:p>
          <a:p>
            <a:pPr indent="2152650"/>
            <a:r>
              <a:rPr lang="en-US" sz="2400" b="1" dirty="0">
                <a:latin typeface="Times New Roman" pitchFamily="18" charset="0"/>
                <a:cs typeface="Times New Roman" pitchFamily="18" charset="0"/>
              </a:rPr>
              <a:t>000 0</a:t>
            </a:r>
            <a:r>
              <a:rPr lang="ru-RU" sz="2400" b="1" dirty="0">
                <a:latin typeface="Times New Roman" pitchFamily="18" charset="0"/>
                <a:cs typeface="Times New Roman" pitchFamily="18" charset="0"/>
              </a:rPr>
              <a:t>0</a:t>
            </a:r>
            <a:r>
              <a:rPr lang="en-US" sz="2400" b="1" dirty="0">
                <a:latin typeface="Times New Roman" pitchFamily="18" charset="0"/>
                <a:cs typeface="Times New Roman" pitchFamily="18" charset="0"/>
              </a:rPr>
              <a:t>1 002 020 111 012 000 021 122</a:t>
            </a:r>
            <a:endParaRPr lang="ru-RU" sz="2400" b="1" dirty="0">
              <a:latin typeface="Times New Roman" pitchFamily="18" charset="0"/>
              <a:cs typeface="Times New Roman" pitchFamily="18" charset="0"/>
            </a:endParaRPr>
          </a:p>
          <a:p>
            <a:pPr indent="2152650"/>
            <a:r>
              <a:rPr lang="en-US" sz="2400" b="1" dirty="0">
                <a:latin typeface="Times New Roman" pitchFamily="18" charset="0"/>
                <a:cs typeface="Times New Roman" pitchFamily="18" charset="0"/>
              </a:rPr>
              <a:t>211 101 102 120 212 122 201 121 220</a:t>
            </a:r>
            <a:endParaRPr lang="ru-RU" sz="2400" b="1" dirty="0">
              <a:latin typeface="Times New Roman" pitchFamily="18" charset="0"/>
              <a:cs typeface="Times New Roman" pitchFamily="18" charset="0"/>
            </a:endParaRPr>
          </a:p>
          <a:p>
            <a:pPr indent="2152650"/>
            <a:r>
              <a:rPr lang="en-US" sz="2400" b="1" dirty="0">
                <a:latin typeface="Times New Roman" pitchFamily="18" charset="0"/>
                <a:cs typeface="Times New Roman" pitchFamily="18" charset="0"/>
              </a:rPr>
              <a:t>000 202 210</a:t>
            </a:r>
            <a:endParaRPr lang="ru-RU" sz="2400" dirty="0">
              <a:latin typeface="Times New Roman" pitchFamily="18" charset="0"/>
              <a:cs typeface="Times New Roman" pitchFamily="18" charset="0"/>
            </a:endParaRPr>
          </a:p>
          <a:p>
            <a:pPr indent="361950"/>
            <a:r>
              <a:rPr lang="en-US" sz="3200" dirty="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5" name="Прямоугольник 14"/>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16"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0" y="6286520"/>
            <a:ext cx="2133600" cy="365125"/>
          </a:xfrm>
        </p:spPr>
        <p:txBody>
          <a:bodyPr/>
          <a:lstStyle/>
          <a:p>
            <a:pPr algn="l"/>
            <a:fld id="{725C68B6-61C2-468F-89AB-4B9F7531AA68}" type="slidenum">
              <a:rPr lang="ru-RU" smtClean="0"/>
              <a:pPr algn="l"/>
              <a:t>36</a:t>
            </a:fld>
            <a:endParaRPr lang="ru-RU" dirty="0"/>
          </a:p>
        </p:txBody>
      </p:sp>
      <p:sp>
        <p:nvSpPr>
          <p:cNvPr id="1027" name="Rectangle 3"/>
          <p:cNvSpPr>
            <a:spLocks noChangeArrowheads="1"/>
          </p:cNvSpPr>
          <p:nvPr/>
        </p:nvSpPr>
        <p:spPr bwMode="auto">
          <a:xfrm>
            <a:off x="0" y="1142984"/>
            <a:ext cx="2500298"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42925"/>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 </a:t>
            </a:r>
            <a:endParaRPr lang="ru-RU" sz="2400" dirty="0"/>
          </a:p>
          <a:p>
            <a:endParaRPr lang="ru-RU" sz="2400" dirty="0"/>
          </a:p>
          <a:p>
            <a:pPr indent="361950"/>
            <a:endParaRPr lang="ru-RU" sz="2400" dirty="0">
              <a:latin typeface="Times New Roman" pitchFamily="18" charset="0"/>
              <a:cs typeface="Times New Roman" pitchFamily="18" charset="0"/>
            </a:endParaRPr>
          </a:p>
          <a:p>
            <a:pPr indent="361950"/>
            <a:r>
              <a:rPr lang="en-US" sz="3200" dirty="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82946" name="Picture 2"/>
          <p:cNvPicPr>
            <a:picLocks noChangeAspect="1" noChangeArrowheads="1"/>
          </p:cNvPicPr>
          <p:nvPr/>
        </p:nvPicPr>
        <p:blipFill>
          <a:blip r:embed="rId4" cstate="print">
            <a:clrChange>
              <a:clrFrom>
                <a:srgbClr val="FFFFFF"/>
              </a:clrFrom>
              <a:clrTo>
                <a:srgbClr val="FFFFFF">
                  <a:alpha val="0"/>
                </a:srgbClr>
              </a:clrTo>
            </a:clrChange>
            <a:lum bright="-20000" contrast="30000"/>
          </a:blip>
          <a:srcRect l="28125" t="21875" r="46680" b="19791"/>
          <a:stretch>
            <a:fillRect/>
          </a:stretch>
        </p:blipFill>
        <p:spPr bwMode="auto">
          <a:xfrm>
            <a:off x="4286248" y="785794"/>
            <a:ext cx="4500594" cy="5861239"/>
          </a:xfrm>
          <a:prstGeom prst="roundRect">
            <a:avLst>
              <a:gd name="adj" fmla="val 4167"/>
            </a:avLst>
          </a:prstGeom>
          <a:solidFill>
            <a:srgbClr val="FFFFFF"/>
          </a:solidFill>
          <a:ln w="76200" cap="sq">
            <a:solidFill>
              <a:schemeClr val="accent1">
                <a:lumMod val="60000"/>
                <a:lumOff val="40000"/>
              </a:schemeClr>
            </a:solidFill>
            <a:miter lim="800000"/>
          </a:ln>
          <a:effectLst>
            <a:outerShdw blurRad="76200" dir="13500000" sy="23000" kx="1200000" algn="br" rotWithShape="0">
              <a:prstClr val="black">
                <a:alpha val="20000"/>
              </a:prstClr>
            </a:outerShd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Прямоугольник 15"/>
          <p:cNvSpPr/>
          <p:nvPr/>
        </p:nvSpPr>
        <p:spPr>
          <a:xfrm>
            <a:off x="0" y="142852"/>
            <a:ext cx="9144000" cy="1077218"/>
          </a:xfrm>
          <a:prstGeom prst="rect">
            <a:avLst/>
          </a:prstGeom>
        </p:spPr>
        <p:txBody>
          <a:bodyPr wrap="square">
            <a:spAutoFit/>
          </a:bodyPr>
          <a:lstStyle/>
          <a:p>
            <a:pPr marL="361950"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17" name="Rectangle 3"/>
          <p:cNvSpPr>
            <a:spLocks noChangeArrowheads="1"/>
          </p:cNvSpPr>
          <p:nvPr/>
        </p:nvSpPr>
        <p:spPr bwMode="auto">
          <a:xfrm>
            <a:off x="0" y="642918"/>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wipe(down)">
                                      <p:cBhvr>
                                        <p:cTn id="7"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37</a:t>
            </a:fld>
            <a:endParaRPr lang="ru-RU" dirty="0"/>
          </a:p>
        </p:txBody>
      </p:sp>
      <p:sp>
        <p:nvSpPr>
          <p:cNvPr id="1027" name="Rectangle 3"/>
          <p:cNvSpPr>
            <a:spLocks noChangeArrowheads="1"/>
          </p:cNvSpPr>
          <p:nvPr/>
        </p:nvSpPr>
        <p:spPr bwMode="auto">
          <a:xfrm>
            <a:off x="0" y="1142984"/>
            <a:ext cx="8929718"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42925"/>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 </a:t>
            </a:r>
            <a:endParaRPr lang="ru-RU" sz="2400" dirty="0"/>
          </a:p>
          <a:p>
            <a:endParaRPr lang="ru-RU" sz="2400" dirty="0"/>
          </a:p>
          <a:p>
            <a:pPr indent="361950"/>
            <a:endParaRPr lang="ru-RU" sz="2400" dirty="0">
              <a:latin typeface="Times New Roman" pitchFamily="18" charset="0"/>
              <a:cs typeface="Times New Roman" pitchFamily="18" charset="0"/>
            </a:endParaRPr>
          </a:p>
          <a:p>
            <a:pPr indent="361950"/>
            <a:r>
              <a:rPr lang="en-US" sz="3200" dirty="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 name="Picture 2"/>
          <p:cNvPicPr>
            <a:picLocks noChangeAspect="1" noChangeArrowheads="1"/>
          </p:cNvPicPr>
          <p:nvPr/>
        </p:nvPicPr>
        <p:blipFill>
          <a:blip r:embed="rId4" cstate="print">
            <a:lum bright="-20000" contrast="30000"/>
          </a:blip>
          <a:srcRect l="30469" t="28125" r="42578" b="38541"/>
          <a:stretch>
            <a:fillRect/>
          </a:stretch>
        </p:blipFill>
        <p:spPr bwMode="auto">
          <a:xfrm>
            <a:off x="2857488" y="1643050"/>
            <a:ext cx="5857916" cy="4075072"/>
          </a:xfrm>
          <a:prstGeom prst="roundRect">
            <a:avLst>
              <a:gd name="adj" fmla="val 4167"/>
            </a:avLst>
          </a:prstGeom>
          <a:solidFill>
            <a:srgbClr val="FFFFFF"/>
          </a:solidFill>
          <a:ln w="76200" cap="sq">
            <a:solidFill>
              <a:schemeClr val="accent1">
                <a:lumMod val="60000"/>
                <a:lumOff val="40000"/>
              </a:schemeClr>
            </a:solidFill>
            <a:miter lim="800000"/>
          </a:ln>
          <a:effectLst>
            <a:outerShdw blurRad="76200" dir="13500000" sy="23000" kx="1200000" algn="br" rotWithShape="0">
              <a:prstClr val="black">
                <a:alpha val="20000"/>
              </a:prstClr>
            </a:outerShd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Прямоугольник 15"/>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17"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38</a:t>
            </a:fld>
            <a:endParaRPr lang="ru-RU" dirty="0"/>
          </a:p>
        </p:txBody>
      </p:sp>
      <p:sp>
        <p:nvSpPr>
          <p:cNvPr id="1027" name="Rectangle 3"/>
          <p:cNvSpPr>
            <a:spLocks noChangeArrowheads="1"/>
          </p:cNvSpPr>
          <p:nvPr/>
        </p:nvSpPr>
        <p:spPr bwMode="auto">
          <a:xfrm>
            <a:off x="214282" y="1214422"/>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4.</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Прямоугольник 19"/>
          <p:cNvSpPr/>
          <p:nvPr/>
        </p:nvSpPr>
        <p:spPr>
          <a:xfrm>
            <a:off x="428596" y="1785926"/>
            <a:ext cx="8429684" cy="3785652"/>
          </a:xfrm>
          <a:prstGeom prst="rect">
            <a:avLst/>
          </a:prstGeom>
        </p:spPr>
        <p:txBody>
          <a:bodyPr wrap="square">
            <a:spAutoFit/>
          </a:bodyPr>
          <a:lstStyle/>
          <a:p>
            <a:pPr indent="714375"/>
            <a:r>
              <a:rPr lang="en-US" sz="2400" dirty="0">
                <a:latin typeface="Times New Roman" pitchFamily="18" charset="0"/>
                <a:cs typeface="Times New Roman" pitchFamily="18" charset="0"/>
              </a:rPr>
              <a:t>Thus, for a complete reconstruction of the table of values ​​of the operation  </a:t>
            </a:r>
            <a:r>
              <a:rPr lang="en-US" sz="2400" b="1" i="1" dirty="0">
                <a:latin typeface="Times New Roman" pitchFamily="18" charset="0"/>
                <a:cs typeface="Times New Roman" pitchFamily="18" charset="0"/>
              </a:rPr>
              <a:t>f</a:t>
            </a:r>
            <a:r>
              <a:rPr lang="en-US" sz="2400" dirty="0">
                <a:latin typeface="Times New Roman" pitchFamily="18" charset="0"/>
                <a:cs typeface="Times New Roman" pitchFamily="18" charset="0"/>
              </a:rPr>
              <a:t>, and therefore the tables of the values ​​of the operation  </a:t>
            </a:r>
            <a:r>
              <a:rPr lang="en-US" sz="2400" b="1" baseline="30000" dirty="0">
                <a:latin typeface="Times New Roman" pitchFamily="18" charset="0"/>
                <a:cs typeface="Times New Roman" pitchFamily="18" charset="0"/>
              </a:rPr>
              <a:t>(3,4)</a:t>
            </a:r>
            <a:r>
              <a:rPr lang="en-US" sz="2400" b="1" i="1" dirty="0">
                <a:latin typeface="Times New Roman" pitchFamily="18" charset="0"/>
                <a:cs typeface="Times New Roman" pitchFamily="18" charset="0"/>
              </a:rPr>
              <a:t>f , </a:t>
            </a:r>
            <a:r>
              <a:rPr lang="en-US" sz="2400" dirty="0">
                <a:latin typeface="Times New Roman" pitchFamily="18" charset="0"/>
                <a:cs typeface="Times New Roman" pitchFamily="18" charset="0"/>
              </a:rPr>
              <a:t>it is enough to input 61 characters for the ternary groupoid, and to get all 27 values ​​of the function </a:t>
            </a:r>
            <a:r>
              <a:rPr lang="en-US" sz="2400" b="1" i="1" dirty="0">
                <a:latin typeface="Times New Roman" pitchFamily="18" charset="0"/>
                <a:cs typeface="Times New Roman" pitchFamily="18" charset="0"/>
              </a:rPr>
              <a:t>f</a:t>
            </a:r>
            <a:r>
              <a:rPr lang="en-US" sz="2400" dirty="0">
                <a:latin typeface="Times New Roman" pitchFamily="18" charset="0"/>
                <a:cs typeface="Times New Roman" pitchFamily="18" charset="0"/>
              </a:rPr>
              <a:t> - 63 characters. </a:t>
            </a:r>
            <a:endParaRPr lang="ru-RU" sz="2400" dirty="0">
              <a:latin typeface="Times New Roman" pitchFamily="18" charset="0"/>
              <a:cs typeface="Times New Roman" pitchFamily="18" charset="0"/>
            </a:endParaRPr>
          </a:p>
          <a:p>
            <a:pPr indent="714375"/>
            <a:r>
              <a:rPr lang="en-US" sz="2400" dirty="0">
                <a:latin typeface="Times New Roman" pitchFamily="18" charset="0"/>
                <a:cs typeface="Times New Roman" pitchFamily="18" charset="0"/>
              </a:rPr>
              <a:t>The question about the limits of variation of the number of check symbols arises and we need to define whether they depend on the leaders used. </a:t>
            </a:r>
          </a:p>
          <a:p>
            <a:pPr indent="714375"/>
            <a:r>
              <a:rPr lang="en-US" sz="2400" dirty="0">
                <a:latin typeface="Times New Roman" pitchFamily="18" charset="0"/>
                <a:cs typeface="Times New Roman" pitchFamily="18" charset="0"/>
              </a:rPr>
              <a:t>We also have to consider the conditions for selecting the minimum number of required test characters for the reconstruction of the table of values ​​of the operation  </a:t>
            </a:r>
            <a:r>
              <a:rPr lang="en-US" sz="2400" b="1" i="1" dirty="0">
                <a:latin typeface="Times New Roman" pitchFamily="18" charset="0"/>
                <a:cs typeface="Times New Roman" pitchFamily="18" charset="0"/>
              </a:rPr>
              <a:t>f</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1741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7" name="Прямоугольник 16"/>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18"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39</a:t>
            </a:fld>
            <a:endParaRPr lang="ru-RU" dirty="0"/>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 name="Прямоугольник 15"/>
          <p:cNvSpPr/>
          <p:nvPr/>
        </p:nvSpPr>
        <p:spPr>
          <a:xfrm>
            <a:off x="642910" y="1714488"/>
            <a:ext cx="8143932" cy="830997"/>
          </a:xfrm>
          <a:prstGeom prst="rect">
            <a:avLst/>
          </a:prstGeom>
        </p:spPr>
        <p:txBody>
          <a:bodyPr wrap="square">
            <a:spAutoFit/>
          </a:bodyPr>
          <a:lstStyle/>
          <a:p>
            <a:endParaRPr lang="ru-RU"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13314" name="Rectangle 2"/>
          <p:cNvSpPr>
            <a:spLocks noChangeArrowheads="1"/>
          </p:cNvSpPr>
          <p:nvPr/>
        </p:nvSpPr>
        <p:spPr bwMode="auto">
          <a:xfrm>
            <a:off x="250017" y="1412776"/>
            <a:ext cx="864396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80975" lvl="0" indent="533400" fontAlgn="base">
              <a:spcBef>
                <a:spcPct val="0"/>
              </a:spcBef>
              <a:spcAft>
                <a:spcPct val="0"/>
              </a:spcAft>
            </a:pP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For an </a:t>
            </a:r>
            <a:r>
              <a:rPr kumimoji="0" lang="en-GB" sz="2400" b="1"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a:t>
            </a: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-ary groupoid in plaintext of length </a:t>
            </a:r>
            <a:r>
              <a:rPr kumimoji="0" lang="en-GB" sz="2400" b="1"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k</a:t>
            </a: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the first (</a:t>
            </a:r>
            <a:r>
              <a:rPr kumimoji="0" lang="en-GB" sz="2400" b="1"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n˗1</a:t>
            </a: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characters are not cracked, while the rest </a:t>
            </a:r>
            <a:r>
              <a:rPr lang="en-GB" sz="2400" dirty="0">
                <a:latin typeface="Times New Roman" pitchFamily="18" charset="0"/>
                <a:ea typeface="Times New Roman" pitchFamily="18" charset="0"/>
                <a:cs typeface="Times New Roman" pitchFamily="18" charset="0"/>
              </a:rPr>
              <a:t>are cracked. </a:t>
            </a:r>
            <a:endPar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180975" marR="0" lvl="0" indent="53340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Leaders can only be determined by iterating through all possible combinations. So accurately determining the values ​​of the leaders in this example is quite a difficult task.</a:t>
            </a: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marL="180975" lvl="0" indent="533400" eaLnBrk="0" fontAlgn="base" hangingPunct="0">
              <a:spcBef>
                <a:spcPct val="0"/>
              </a:spcBef>
              <a:spcAft>
                <a:spcPct val="0"/>
              </a:spcAft>
            </a:pPr>
            <a:r>
              <a:rPr lang="en-US" sz="2400" dirty="0" smtClean="0">
                <a:latin typeface="Times New Roman" pitchFamily="18" charset="0"/>
                <a:cs typeface="Times New Roman" pitchFamily="18" charset="0"/>
              </a:rPr>
              <a:t>So </a:t>
            </a:r>
            <a:r>
              <a:rPr lang="en-US" sz="2400" dirty="0">
                <a:latin typeface="Times New Roman" pitchFamily="18" charset="0"/>
                <a:cs typeface="Times New Roman" pitchFamily="18" charset="0"/>
              </a:rPr>
              <a:t>the minimum number of characters in a modified attack will be: </a:t>
            </a:r>
            <a:endParaRPr lang="ru-RU" sz="2400" dirty="0">
              <a:latin typeface="Times New Roman" pitchFamily="18" charset="0"/>
              <a:cs typeface="Times New Roman" pitchFamily="18" charset="0"/>
            </a:endParaRPr>
          </a:p>
          <a:p>
            <a:pPr marL="180975" lvl="0" indent="533400" eaLnBrk="0" fontAlgn="base" hangingPunct="0">
              <a:spcBef>
                <a:spcPct val="0"/>
              </a:spcBef>
              <a:spcAft>
                <a:spcPct val="0"/>
              </a:spcAft>
            </a:pPr>
            <a:r>
              <a:rPr lang="en-US" sz="2400" dirty="0">
                <a:latin typeface="Times New Roman" pitchFamily="18" charset="0"/>
                <a:cs typeface="Times New Roman" pitchFamily="18" charset="0"/>
              </a:rPr>
              <a:t>The main question is the selection of such text for various groupoids.</a:t>
            </a:r>
            <a:endParaRPr lang="ru-RU" sz="2400" dirty="0">
              <a:latin typeface="Times New Roman" pitchFamily="18" charset="0"/>
              <a:cs typeface="Times New Roman" pitchFamily="18" charset="0"/>
            </a:endParaRPr>
          </a:p>
          <a:p>
            <a:pPr lvl="0" indent="125413" eaLnBrk="0" fontAlgn="base" hangingPunct="0">
              <a:spcBef>
                <a:spcPct val="0"/>
              </a:spcBef>
              <a:spcAft>
                <a:spcPct val="0"/>
              </a:spcAft>
            </a:pPr>
            <a:endParaRPr kumimoji="0" lang="en-GB"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33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331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3320"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3319" name="Picture 7"/>
          <p:cNvPicPr>
            <a:picLocks noChangeAspect="1" noChangeArrowheads="1"/>
          </p:cNvPicPr>
          <p:nvPr/>
        </p:nvPicPr>
        <p:blipFill>
          <a:blip r:embed="rId4" cstate="print">
            <a:clrChange>
              <a:clrFrom>
                <a:srgbClr val="FFFFFF"/>
              </a:clrFrom>
              <a:clrTo>
                <a:srgbClr val="FFFFFF">
                  <a:alpha val="0"/>
                </a:srgbClr>
              </a:clrTo>
            </a:clrChange>
            <a:lum bright="-20000" contrast="30000"/>
          </a:blip>
          <a:srcRect/>
          <a:stretch>
            <a:fillRect/>
          </a:stretch>
        </p:blipFill>
        <p:spPr bwMode="auto">
          <a:xfrm>
            <a:off x="1217095" y="3705104"/>
            <a:ext cx="1643074" cy="373583"/>
          </a:xfrm>
          <a:prstGeom prst="rect">
            <a:avLst/>
          </a:prstGeom>
          <a:ln>
            <a:noFill/>
          </a:ln>
          <a:effectLst>
            <a:outerShdw blurRad="190500" algn="tl" rotWithShape="0">
              <a:srgbClr val="000000">
                <a:alpha val="70000"/>
              </a:srgbClr>
            </a:outerShdw>
          </a:effectLst>
        </p:spPr>
      </p:pic>
      <p:sp>
        <p:nvSpPr>
          <p:cNvPr id="20" name="Прямоугольник 19"/>
          <p:cNvSpPr/>
          <p:nvPr/>
        </p:nvSpPr>
        <p:spPr>
          <a:xfrm>
            <a:off x="0" y="142852"/>
            <a:ext cx="9144000" cy="1077218"/>
          </a:xfrm>
          <a:prstGeom prst="rect">
            <a:avLst/>
          </a:prstGeom>
        </p:spPr>
        <p:txBody>
          <a:bodyPr wrap="square">
            <a:spAutoFit/>
          </a:bodyPr>
          <a:lstStyle/>
          <a:p>
            <a:pPr marL="542925" fontAlgn="base">
              <a:spcBef>
                <a:spcPct val="0"/>
              </a:spcBef>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719138" indent="-358775"/>
            <a:endParaRPr lang="ru-RU" sz="3200" dirty="0"/>
          </a:p>
        </p:txBody>
      </p:sp>
      <p:sp>
        <p:nvSpPr>
          <p:cNvPr id="21" name="Rectangle 3"/>
          <p:cNvSpPr>
            <a:spLocks noChangeArrowheads="1"/>
          </p:cNvSpPr>
          <p:nvPr/>
        </p:nvSpPr>
        <p:spPr bwMode="auto">
          <a:xfrm>
            <a:off x="214282" y="642918"/>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61950"/>
            <a:r>
              <a:rPr lang="en-US" sz="3200" b="1" dirty="0">
                <a:ln>
                  <a:solidFill>
                    <a:schemeClr val="tx2">
                      <a:lumMod val="50000"/>
                    </a:schemeClr>
                  </a:solidFill>
                </a:ln>
                <a:solidFill>
                  <a:schemeClr val="tx2">
                    <a:lumMod val="75000"/>
                  </a:schemeClr>
                </a:solidFill>
                <a:latin typeface="Monotype Corsiva" pitchFamily="66" charset="0"/>
              </a:rPr>
              <a:t>(Generalized algorithm 1)</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5000"/>
            <a:lum/>
          </a:blip>
          <a:srcRect/>
          <a:stretch>
            <a:fillRect l="-7000" r="-7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1214438"/>
          </a:xfrm>
        </p:spPr>
        <p:txBody>
          <a:bodyPr>
            <a:noAutofit/>
          </a:bodyPr>
          <a:lstStyle/>
          <a:p>
            <a:pPr marL="542925" algn="l" fontAlgn="base">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Some </a:t>
            </a:r>
            <a:r>
              <a:rPr lang="en-US" sz="3200" b="1" dirty="0">
                <a:ln>
                  <a:solidFill>
                    <a:schemeClr val="tx2">
                      <a:lumMod val="50000"/>
                    </a:schemeClr>
                  </a:solidFill>
                </a:ln>
                <a:solidFill>
                  <a:schemeClr val="tx2">
                    <a:lumMod val="75000"/>
                  </a:schemeClr>
                </a:solidFill>
                <a:latin typeface="Monotype Corsiva" pitchFamily="66" charset="0"/>
              </a:rPr>
              <a:t>definitions</a:t>
            </a:r>
            <a:br>
              <a:rPr lang="en-US" sz="3200" b="1" dirty="0">
                <a:ln>
                  <a:solidFill>
                    <a:schemeClr val="tx2">
                      <a:lumMod val="50000"/>
                    </a:schemeClr>
                  </a:solidFill>
                </a:ln>
                <a:solidFill>
                  <a:schemeClr val="tx2">
                    <a:lumMod val="75000"/>
                  </a:schemeClr>
                </a:solidFill>
                <a:latin typeface="Monotype Corsiva" pitchFamily="66" charset="0"/>
              </a:rPr>
            </a:br>
            <a:endParaRPr lang="en-US" sz="4300" dirty="0">
              <a:ln>
                <a:solidFill>
                  <a:schemeClr val="tx2">
                    <a:lumMod val="50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4</a:t>
            </a:fld>
            <a:endParaRPr lang="ru-RU" dirty="0"/>
          </a:p>
        </p:txBody>
      </p:sp>
      <p:sp>
        <p:nvSpPr>
          <p:cNvPr id="7" name="Содержимое 6"/>
          <p:cNvSpPr>
            <a:spLocks noGrp="1"/>
          </p:cNvSpPr>
          <p:nvPr>
            <p:ph idx="1"/>
          </p:nvPr>
        </p:nvSpPr>
        <p:spPr>
          <a:xfrm>
            <a:off x="0" y="714356"/>
            <a:ext cx="8858312" cy="6143644"/>
          </a:xfrm>
        </p:spPr>
        <p:txBody>
          <a:bodyPr>
            <a:normAutofit fontScale="62500" lnSpcReduction="20000"/>
          </a:bodyPr>
          <a:lstStyle/>
          <a:p>
            <a:pPr marL="542925" indent="0">
              <a:lnSpc>
                <a:spcPct val="120000"/>
              </a:lnSpc>
              <a:buNone/>
            </a:pPr>
            <a:r>
              <a:rPr lang="en-US" sz="2400" dirty="0">
                <a:latin typeface="Times New Roman" pitchFamily="18" charset="0"/>
                <a:cs typeface="Times New Roman" pitchFamily="18" charset="0"/>
              </a:rPr>
              <a:t>	</a:t>
            </a:r>
            <a:r>
              <a:rPr lang="en-US" sz="3400" dirty="0">
                <a:latin typeface="Times New Roman" pitchFamily="18" charset="0"/>
                <a:cs typeface="Times New Roman" pitchFamily="18" charset="0"/>
              </a:rPr>
              <a:t>We will review the basic concepts and definitions that are used in our report:</a:t>
            </a:r>
          </a:p>
          <a:p>
            <a:pPr marL="542925" indent="0">
              <a:lnSpc>
                <a:spcPct val="120000"/>
              </a:lnSpc>
              <a:buNone/>
            </a:pPr>
            <a:r>
              <a:rPr lang="en-US" sz="3400" b="1" dirty="0" smtClean="0">
                <a:latin typeface="Times New Roman" pitchFamily="18" charset="0"/>
                <a:cs typeface="Times New Roman" pitchFamily="18" charset="0"/>
              </a:rPr>
              <a:t>Definition. </a:t>
            </a:r>
            <a:r>
              <a:rPr lang="en-US" sz="3400" dirty="0">
                <a:latin typeface="Times New Roman" pitchFamily="18" charset="0"/>
                <a:cs typeface="Times New Roman" pitchFamily="18" charset="0"/>
              </a:rPr>
              <a:t>Non-empty set</a:t>
            </a:r>
            <a:r>
              <a:rPr lang="ru-RU" sz="3400" dirty="0">
                <a:latin typeface="Times New Roman" pitchFamily="18" charset="0"/>
                <a:cs typeface="Times New Roman" pitchFamily="18" charset="0"/>
              </a:rPr>
              <a:t> </a:t>
            </a:r>
            <a:r>
              <a:rPr lang="en-US" sz="3400" b="1" i="1" dirty="0">
                <a:latin typeface="Times New Roman" pitchFamily="18" charset="0"/>
                <a:ea typeface="Times New Roman" pitchFamily="18" charset="0"/>
                <a:cs typeface="Times New Roman" pitchFamily="18" charset="0"/>
              </a:rPr>
              <a:t>Q</a:t>
            </a:r>
            <a:r>
              <a:rPr lang="en-GB" sz="3400" dirty="0">
                <a:latin typeface="Times New Roman" pitchFamily="18" charset="0"/>
                <a:ea typeface="Times New Roman" pitchFamily="18" charset="0"/>
                <a:cs typeface="Times New Roman" pitchFamily="18" charset="0"/>
              </a:rPr>
              <a:t> with </a:t>
            </a:r>
            <a:r>
              <a:rPr lang="en-US" sz="3400" dirty="0">
                <a:latin typeface="Times New Roman" pitchFamily="18" charset="0"/>
                <a:cs typeface="Times New Roman" pitchFamily="18" charset="0"/>
              </a:rPr>
              <a:t>a binary operation </a:t>
            </a:r>
            <a:r>
              <a:rPr lang="en-US" sz="3400" b="1" i="1" dirty="0">
                <a:latin typeface="Times New Roman" pitchFamily="18" charset="0"/>
                <a:cs typeface="Times New Roman" pitchFamily="18" charset="0"/>
              </a:rPr>
              <a:t>A</a:t>
            </a:r>
            <a:r>
              <a:rPr lang="en-US" sz="3400" dirty="0">
                <a:latin typeface="Times New Roman" pitchFamily="18" charset="0"/>
                <a:cs typeface="Times New Roman" pitchFamily="18" charset="0"/>
              </a:rPr>
              <a:t>  defined on it is called a groupoid and is designated </a:t>
            </a:r>
            <a:r>
              <a:rPr lang="en-GB" sz="3400" b="1" i="1" dirty="0">
                <a:latin typeface="Times New Roman" pitchFamily="18" charset="0"/>
                <a:ea typeface="Times New Roman" pitchFamily="18" charset="0"/>
                <a:cs typeface="Times New Roman" pitchFamily="18" charset="0"/>
              </a:rPr>
              <a:t>(</a:t>
            </a:r>
            <a:r>
              <a:rPr lang="en-US" sz="3400" b="1" i="1" dirty="0">
                <a:latin typeface="Times New Roman" pitchFamily="18" charset="0"/>
                <a:ea typeface="Times New Roman" pitchFamily="18" charset="0"/>
                <a:cs typeface="Times New Roman" pitchFamily="18" charset="0"/>
              </a:rPr>
              <a:t>Q</a:t>
            </a:r>
            <a:r>
              <a:rPr lang="en-GB" sz="3400" b="1" i="1" dirty="0">
                <a:latin typeface="Times New Roman" pitchFamily="18" charset="0"/>
                <a:ea typeface="Times New Roman" pitchFamily="18" charset="0"/>
                <a:cs typeface="Times New Roman" pitchFamily="18" charset="0"/>
              </a:rPr>
              <a:t>, A)</a:t>
            </a:r>
            <a:r>
              <a:rPr lang="en-GB" sz="3400" dirty="0">
                <a:latin typeface="Times New Roman" pitchFamily="18" charset="0"/>
                <a:ea typeface="Times New Roman" pitchFamily="18" charset="0"/>
                <a:cs typeface="Times New Roman" pitchFamily="18" charset="0"/>
              </a:rPr>
              <a:t>.</a:t>
            </a:r>
            <a:r>
              <a:rPr lang="en-GB" sz="3400" b="1" dirty="0">
                <a:latin typeface="Times New Roman" pitchFamily="18" charset="0"/>
                <a:ea typeface="Times New Roman" pitchFamily="18" charset="0"/>
                <a:cs typeface="Times New Roman" pitchFamily="18" charset="0"/>
              </a:rPr>
              <a:t> </a:t>
            </a:r>
            <a:endParaRPr lang="ru-RU" sz="3400" b="1" dirty="0">
              <a:latin typeface="Times New Roman" pitchFamily="18" charset="0"/>
              <a:cs typeface="Times New Roman" pitchFamily="18" charset="0"/>
            </a:endParaRPr>
          </a:p>
          <a:p>
            <a:pPr marL="542925" indent="0">
              <a:lnSpc>
                <a:spcPct val="150000"/>
              </a:lnSpc>
              <a:buNone/>
            </a:pPr>
            <a:r>
              <a:rPr lang="en-US" sz="3400" b="1" dirty="0" smtClean="0">
                <a:latin typeface="Times New Roman" pitchFamily="18" charset="0"/>
                <a:cs typeface="Times New Roman" pitchFamily="18" charset="0"/>
              </a:rPr>
              <a:t>Definition. </a:t>
            </a:r>
            <a:r>
              <a:rPr lang="en-US" sz="3400" dirty="0" err="1">
                <a:latin typeface="Times New Roman" pitchFamily="18" charset="0"/>
                <a:cs typeface="Times New Roman" pitchFamily="18" charset="0"/>
              </a:rPr>
              <a:t>Groupoid</a:t>
            </a:r>
            <a:r>
              <a:rPr lang="ru-RU" sz="3400" dirty="0">
                <a:latin typeface="Times New Roman" pitchFamily="18" charset="0"/>
                <a:cs typeface="Times New Roman" pitchFamily="18" charset="0"/>
              </a:rPr>
              <a:t> </a:t>
            </a:r>
            <a:r>
              <a:rPr lang="en-GB" sz="3400" b="1" i="1" dirty="0">
                <a:latin typeface="Times New Roman" pitchFamily="18" charset="0"/>
                <a:ea typeface="Times New Roman" pitchFamily="18" charset="0"/>
                <a:cs typeface="Times New Roman" pitchFamily="18" charset="0"/>
              </a:rPr>
              <a:t>(</a:t>
            </a:r>
            <a:r>
              <a:rPr lang="en-US" sz="3400" b="1" i="1" dirty="0">
                <a:latin typeface="Times New Roman" pitchFamily="18" charset="0"/>
                <a:ea typeface="Times New Roman" pitchFamily="18" charset="0"/>
                <a:cs typeface="Times New Roman" pitchFamily="18" charset="0"/>
              </a:rPr>
              <a:t>Q</a:t>
            </a:r>
            <a:r>
              <a:rPr lang="en-GB" sz="3400" b="1" i="1" dirty="0">
                <a:latin typeface="Times New Roman" pitchFamily="18" charset="0"/>
                <a:ea typeface="Times New Roman" pitchFamily="18" charset="0"/>
                <a:cs typeface="Times New Roman" pitchFamily="18" charset="0"/>
              </a:rPr>
              <a:t>, A) </a:t>
            </a:r>
            <a:r>
              <a:rPr lang="en-US" sz="3400" dirty="0">
                <a:latin typeface="Times New Roman" pitchFamily="18" charset="0"/>
                <a:cs typeface="Times New Roman" pitchFamily="18" charset="0"/>
              </a:rPr>
              <a:t>is called a left quasigroup if  equation </a:t>
            </a:r>
          </a:p>
          <a:p>
            <a:pPr marL="542925" indent="0" algn="ctr">
              <a:buNone/>
            </a:pPr>
            <a:r>
              <a:rPr lang="en-US" sz="3400" b="1" i="1" dirty="0">
                <a:latin typeface="Times New Roman" pitchFamily="18" charset="0"/>
                <a:cs typeface="Times New Roman" pitchFamily="18" charset="0"/>
              </a:rPr>
              <a:t>A(y, a)=b         (1)</a:t>
            </a:r>
          </a:p>
          <a:p>
            <a:pPr marL="542925" indent="0">
              <a:lnSpc>
                <a:spcPct val="150000"/>
              </a:lnSpc>
              <a:buNone/>
            </a:pPr>
            <a:r>
              <a:rPr lang="en-US" sz="3400" dirty="0">
                <a:latin typeface="Times New Roman" pitchFamily="18" charset="0"/>
                <a:cs typeface="Times New Roman" pitchFamily="18" charset="0"/>
              </a:rPr>
              <a:t>is uniquely solvable for all elements </a:t>
            </a:r>
            <a:r>
              <a:rPr lang="en-US" sz="3400" b="1" i="1" dirty="0">
                <a:latin typeface="Times New Roman" pitchFamily="18" charset="0"/>
                <a:cs typeface="Times New Roman" pitchFamily="18" charset="0"/>
              </a:rPr>
              <a:t>a, b</a:t>
            </a:r>
            <a:r>
              <a:rPr lang="en-US" sz="3400" dirty="0">
                <a:latin typeface="Times New Roman" pitchFamily="18" charset="0"/>
                <a:cs typeface="Times New Roman" pitchFamily="18" charset="0"/>
              </a:rPr>
              <a:t> from the set </a:t>
            </a:r>
            <a:r>
              <a:rPr lang="en-US" sz="3400" b="1" i="1" dirty="0">
                <a:latin typeface="Times New Roman" pitchFamily="18" charset="0"/>
                <a:cs typeface="Times New Roman" pitchFamily="18" charset="0"/>
              </a:rPr>
              <a:t>Q</a:t>
            </a:r>
            <a:r>
              <a:rPr lang="en-US" sz="3400" dirty="0">
                <a:latin typeface="Times New Roman" pitchFamily="18" charset="0"/>
                <a:cs typeface="Times New Roman" pitchFamily="18" charset="0"/>
              </a:rPr>
              <a:t>.</a:t>
            </a:r>
          </a:p>
          <a:p>
            <a:pPr marL="542925" indent="0">
              <a:lnSpc>
                <a:spcPct val="150000"/>
              </a:lnSpc>
              <a:buNone/>
            </a:pPr>
            <a:r>
              <a:rPr lang="en-US" sz="3400" b="1" dirty="0" smtClean="0">
                <a:latin typeface="Times New Roman" pitchFamily="18" charset="0"/>
                <a:cs typeface="Times New Roman" pitchFamily="18" charset="0"/>
              </a:rPr>
              <a:t>Definition. </a:t>
            </a:r>
            <a:r>
              <a:rPr lang="en-US" sz="3400" dirty="0" err="1">
                <a:latin typeface="Times New Roman" pitchFamily="18" charset="0"/>
                <a:cs typeface="Times New Roman" pitchFamily="18" charset="0"/>
              </a:rPr>
              <a:t>Groupoid</a:t>
            </a:r>
            <a:r>
              <a:rPr lang="ru-RU" sz="3400" dirty="0">
                <a:latin typeface="Times New Roman" pitchFamily="18" charset="0"/>
                <a:cs typeface="Times New Roman" pitchFamily="18" charset="0"/>
              </a:rPr>
              <a:t> </a:t>
            </a:r>
            <a:r>
              <a:rPr lang="en-GB" sz="3400" b="1" i="1" dirty="0">
                <a:latin typeface="Times New Roman" pitchFamily="18" charset="0"/>
                <a:ea typeface="Times New Roman" pitchFamily="18" charset="0"/>
                <a:cs typeface="Times New Roman" pitchFamily="18" charset="0"/>
              </a:rPr>
              <a:t>(</a:t>
            </a:r>
            <a:r>
              <a:rPr lang="en-US" sz="3400" b="1" i="1" dirty="0">
                <a:latin typeface="Times New Roman" pitchFamily="18" charset="0"/>
                <a:ea typeface="Times New Roman" pitchFamily="18" charset="0"/>
                <a:cs typeface="Times New Roman" pitchFamily="18" charset="0"/>
              </a:rPr>
              <a:t>Q</a:t>
            </a:r>
            <a:r>
              <a:rPr lang="en-GB" sz="3400" b="1" i="1" dirty="0">
                <a:latin typeface="Times New Roman" pitchFamily="18" charset="0"/>
                <a:ea typeface="Times New Roman" pitchFamily="18" charset="0"/>
                <a:cs typeface="Times New Roman" pitchFamily="18" charset="0"/>
              </a:rPr>
              <a:t>, A)  </a:t>
            </a:r>
            <a:r>
              <a:rPr lang="en-US" sz="3400" dirty="0">
                <a:latin typeface="Times New Roman" pitchFamily="18" charset="0"/>
                <a:cs typeface="Times New Roman" pitchFamily="18" charset="0"/>
              </a:rPr>
              <a:t>is called a right quasigroup if  equation</a:t>
            </a:r>
          </a:p>
          <a:p>
            <a:pPr marL="542925" indent="0" algn="ctr">
              <a:buNone/>
            </a:pPr>
            <a:r>
              <a:rPr lang="en-US" sz="3400" b="1" i="1" dirty="0">
                <a:latin typeface="Times New Roman" pitchFamily="18" charset="0"/>
                <a:cs typeface="Times New Roman" pitchFamily="18" charset="0"/>
              </a:rPr>
              <a:t>A(a, x)=b       (2)</a:t>
            </a:r>
          </a:p>
          <a:p>
            <a:pPr marL="542925" indent="0">
              <a:lnSpc>
                <a:spcPct val="160000"/>
              </a:lnSpc>
              <a:buNone/>
            </a:pPr>
            <a:r>
              <a:rPr lang="en-US" sz="3400" b="1" i="1" dirty="0">
                <a:latin typeface="Times New Roman" pitchFamily="18" charset="0"/>
                <a:cs typeface="Times New Roman" pitchFamily="18" charset="0"/>
              </a:rPr>
              <a:t> </a:t>
            </a:r>
            <a:r>
              <a:rPr lang="en-US" sz="3400" dirty="0">
                <a:latin typeface="Times New Roman" pitchFamily="18" charset="0"/>
                <a:cs typeface="Times New Roman" pitchFamily="18" charset="0"/>
              </a:rPr>
              <a:t>is uniquely solvable for all elements </a:t>
            </a:r>
            <a:r>
              <a:rPr lang="en-US" sz="3400" b="1" i="1" dirty="0">
                <a:latin typeface="Times New Roman" pitchFamily="18" charset="0"/>
                <a:cs typeface="Times New Roman" pitchFamily="18" charset="0"/>
              </a:rPr>
              <a:t>a, b</a:t>
            </a:r>
            <a:r>
              <a:rPr lang="en-US" sz="3400" dirty="0">
                <a:latin typeface="Times New Roman" pitchFamily="18" charset="0"/>
                <a:cs typeface="Times New Roman" pitchFamily="18" charset="0"/>
              </a:rPr>
              <a:t> from the set </a:t>
            </a:r>
            <a:r>
              <a:rPr lang="en-US" sz="3400" b="1" i="1" dirty="0">
                <a:latin typeface="Times New Roman" pitchFamily="18" charset="0"/>
                <a:cs typeface="Times New Roman" pitchFamily="18" charset="0"/>
              </a:rPr>
              <a:t>Q</a:t>
            </a:r>
            <a:r>
              <a:rPr lang="en-US" sz="3400" dirty="0">
                <a:latin typeface="Times New Roman" pitchFamily="18" charset="0"/>
                <a:cs typeface="Times New Roman" pitchFamily="18" charset="0"/>
              </a:rPr>
              <a:t>.</a:t>
            </a:r>
            <a:endParaRPr lang="ru-RU" sz="3400" dirty="0">
              <a:latin typeface="Times New Roman" pitchFamily="18" charset="0"/>
              <a:cs typeface="Times New Roman" pitchFamily="18" charset="0"/>
            </a:endParaRPr>
          </a:p>
          <a:p>
            <a:pPr marL="542925" indent="0">
              <a:lnSpc>
                <a:spcPct val="160000"/>
              </a:lnSpc>
              <a:buNone/>
            </a:pPr>
            <a:r>
              <a:rPr lang="en-US" sz="3400" b="1" dirty="0" smtClean="0">
                <a:latin typeface="Times New Roman" pitchFamily="18" charset="0"/>
                <a:cs typeface="Times New Roman" pitchFamily="18" charset="0"/>
              </a:rPr>
              <a:t>Definition. </a:t>
            </a:r>
            <a:r>
              <a:rPr lang="en-US" sz="3400" dirty="0" err="1">
                <a:latin typeface="Times New Roman" pitchFamily="18" charset="0"/>
                <a:cs typeface="Times New Roman" pitchFamily="18" charset="0"/>
              </a:rPr>
              <a:t>Groupoid</a:t>
            </a:r>
            <a:r>
              <a:rPr lang="ru-RU" sz="3400" dirty="0">
                <a:latin typeface="Times New Roman" pitchFamily="18" charset="0"/>
                <a:cs typeface="Times New Roman" pitchFamily="18" charset="0"/>
              </a:rPr>
              <a:t> </a:t>
            </a:r>
            <a:r>
              <a:rPr lang="en-GB" sz="3400" b="1" i="1" dirty="0">
                <a:latin typeface="Times New Roman" pitchFamily="18" charset="0"/>
                <a:ea typeface="Times New Roman" pitchFamily="18" charset="0"/>
                <a:cs typeface="Times New Roman" pitchFamily="18" charset="0"/>
              </a:rPr>
              <a:t>(</a:t>
            </a:r>
            <a:r>
              <a:rPr lang="en-US" sz="3400" b="1" i="1" dirty="0">
                <a:latin typeface="Times New Roman" pitchFamily="18" charset="0"/>
                <a:ea typeface="Times New Roman" pitchFamily="18" charset="0"/>
                <a:cs typeface="Times New Roman" pitchFamily="18" charset="0"/>
              </a:rPr>
              <a:t>Q</a:t>
            </a:r>
            <a:r>
              <a:rPr lang="en-GB" sz="3400" b="1" i="1" dirty="0">
                <a:latin typeface="Times New Roman" pitchFamily="18" charset="0"/>
                <a:ea typeface="Times New Roman" pitchFamily="18" charset="0"/>
                <a:cs typeface="Times New Roman" pitchFamily="18" charset="0"/>
              </a:rPr>
              <a:t>, A)  </a:t>
            </a:r>
            <a:r>
              <a:rPr lang="en-US" sz="3400" dirty="0">
                <a:latin typeface="Times New Roman" pitchFamily="18" charset="0"/>
                <a:cs typeface="Times New Roman" pitchFamily="18" charset="0"/>
              </a:rPr>
              <a:t>is called a quasigroup if  equations (1) and (2) are uniquely solvable.</a:t>
            </a:r>
          </a:p>
        </p:txBody>
      </p:sp>
    </p:spTree>
  </p:cSld>
  <p:clrMapOvr>
    <a:masterClrMapping/>
  </p:clrMapOvr>
  <p:transition spd="slow">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4754"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BF1137-4721-4035-A377-23AACDBBD10C}" type="slidenum">
              <a:rPr lang="ru-RU">
                <a:latin typeface="Arial" charset="0"/>
                <a:cs typeface="Arial" charset="0"/>
              </a:rPr>
              <a:pPr fontAlgn="base">
                <a:spcBef>
                  <a:spcPct val="0"/>
                </a:spcBef>
                <a:spcAft>
                  <a:spcPct val="0"/>
                </a:spcAft>
              </a:pPr>
              <a:t>40</a:t>
            </a:fld>
            <a:endParaRPr lang="ru-RU">
              <a:latin typeface="Arial" charset="0"/>
              <a:cs typeface="Arial" charset="0"/>
            </a:endParaRPr>
          </a:p>
        </p:txBody>
      </p:sp>
      <p:sp>
        <p:nvSpPr>
          <p:cNvPr id="1027" name="Rectangle 3"/>
          <p:cNvSpPr>
            <a:spLocks noChangeArrowheads="1"/>
          </p:cNvSpPr>
          <p:nvPr/>
        </p:nvSpPr>
        <p:spPr bwMode="auto">
          <a:xfrm>
            <a:off x="214282" y="1142984"/>
            <a:ext cx="8929718" cy="1692771"/>
          </a:xfrm>
          <a:prstGeom prst="rect">
            <a:avLst/>
          </a:prstGeom>
          <a:noFill/>
          <a:ln w="9525">
            <a:noFill/>
            <a:miter lim="800000"/>
            <a:headEnd/>
            <a:tailEnd/>
          </a:ln>
          <a:effectLst/>
        </p:spPr>
        <p:txBody>
          <a:bodyPr anchor="ctr">
            <a:spAutoFit/>
          </a:bodyPr>
          <a:lstStyle/>
          <a:p>
            <a:pPr indent="361950" fontAlgn="auto">
              <a:spcBef>
                <a:spcPts val="0"/>
              </a:spcBef>
              <a:spcAft>
                <a:spcPts val="0"/>
              </a:spcAft>
              <a:defRPr/>
            </a:pPr>
            <a:r>
              <a:rPr lang="en-US" sz="2400" dirty="0">
                <a:latin typeface="Times New Roman" pitchFamily="18" charset="0"/>
                <a:cs typeface="Times New Roman" pitchFamily="18" charset="0"/>
              </a:rPr>
              <a:t>Now we will deal with attacks constructed using the ternary groupoid, which is invertible in last place obtained with the help of the generalized Markovski algorithm 2. </a:t>
            </a:r>
          </a:p>
          <a:p>
            <a:pPr indent="361950" fontAlgn="auto">
              <a:spcBef>
                <a:spcPts val="0"/>
              </a:spcBef>
              <a:spcAft>
                <a:spcPts val="0"/>
              </a:spcAft>
              <a:defRPr/>
            </a:pPr>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r>
              <a:rPr lang="en-US" sz="3200" dirty="0" smtClean="0">
                <a:latin typeface="Times New Roman" pitchFamily="18" charset="0"/>
                <a:ea typeface="Times New Roman" pitchFamily="18" charset="0"/>
                <a:cs typeface="Times New Roman" pitchFamily="18" charset="0"/>
              </a:rPr>
              <a:t>  </a:t>
            </a:r>
            <a:endParaRPr lang="en-US" sz="2400" dirty="0">
              <a:latin typeface="Arial" pitchFamily="34" charset="0"/>
              <a:cs typeface="Arial" pitchFamily="34" charset="0"/>
            </a:endParaRPr>
          </a:p>
        </p:txBody>
      </p:sp>
      <p:sp>
        <p:nvSpPr>
          <p:cNvPr id="7475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57"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58"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60"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74761"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6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63"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476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19" name="Прямоугольник 18"/>
          <p:cNvSpPr/>
          <p:nvPr/>
        </p:nvSpPr>
        <p:spPr>
          <a:xfrm>
            <a:off x="0" y="142852"/>
            <a:ext cx="9144000" cy="1569660"/>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Attacks </a:t>
            </a:r>
            <a:r>
              <a:rPr lang="en-US" sz="3200" b="1" dirty="0">
                <a:ln>
                  <a:solidFill>
                    <a:schemeClr val="tx2">
                      <a:lumMod val="50000"/>
                    </a:schemeClr>
                  </a:solidFill>
                </a:ln>
                <a:solidFill>
                  <a:schemeClr val="tx2">
                    <a:lumMod val="75000"/>
                  </a:schemeClr>
                </a:solidFill>
                <a:latin typeface="Monotype Corsiva" pitchFamily="66" charset="0"/>
              </a:rPr>
              <a:t>on i-invertible n-ary groupoid </a:t>
            </a:r>
          </a:p>
          <a:p>
            <a:pPr marL="809625" indent="85725">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r>
              <a:rPr lang="ru-RU" sz="3200" b="1" dirty="0">
                <a:ln>
                  <a:solidFill>
                    <a:schemeClr val="tx2">
                      <a:lumMod val="50000"/>
                    </a:schemeClr>
                  </a:solidFill>
                </a:ln>
                <a:solidFill>
                  <a:schemeClr val="tx2">
                    <a:lumMod val="75000"/>
                  </a:schemeClr>
                </a:solidFill>
                <a:latin typeface="Monotype Corsiva" pitchFamily="66" charset="0"/>
              </a:rPr>
              <a:t> </a:t>
            </a:r>
            <a:endParaRPr lang="en-US" sz="3200" b="1" dirty="0">
              <a:ln>
                <a:solidFill>
                  <a:schemeClr val="tx2">
                    <a:lumMod val="50000"/>
                  </a:schemeClr>
                </a:solidFill>
              </a:ln>
              <a:solidFill>
                <a:schemeClr val="tx2">
                  <a:lumMod val="75000"/>
                </a:schemeClr>
              </a:solidFill>
              <a:latin typeface="Monotype Corsiva" pitchFamily="66" charset="0"/>
            </a:endParaRPr>
          </a:p>
          <a:p>
            <a:pPr marL="719138" indent="-358775" fontAlgn="auto">
              <a:spcBef>
                <a:spcPts val="0"/>
              </a:spcBef>
              <a:spcAft>
                <a:spcPts val="0"/>
              </a:spcAft>
              <a:defRPr/>
            </a:pPr>
            <a:endParaRPr lang="ru-RU" sz="3200" dirty="0">
              <a:latin typeface="+mn-lt"/>
            </a:endParaRPr>
          </a:p>
        </p:txBody>
      </p:sp>
      <p:sp>
        <p:nvSpPr>
          <p:cNvPr id="7476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pic>
        <p:nvPicPr>
          <p:cNvPr id="74767" name="Picture 3"/>
          <p:cNvPicPr>
            <a:picLocks noChangeAspect="1" noChangeArrowheads="1"/>
          </p:cNvPicPr>
          <p:nvPr/>
        </p:nvPicPr>
        <p:blipFill>
          <a:blip r:embed="rId4">
            <a:clrChange>
              <a:clrFrom>
                <a:srgbClr val="FFFFFF"/>
              </a:clrFrom>
              <a:clrTo>
                <a:srgbClr val="FFFFFF">
                  <a:alpha val="0"/>
                </a:srgbClr>
              </a:clrTo>
            </a:clrChange>
            <a:lum bright="-20000" contrast="30000"/>
          </a:blip>
          <a:srcRect l="31055" t="27083" r="27344" b="41667"/>
          <a:stretch>
            <a:fillRect/>
          </a:stretch>
        </p:blipFill>
        <p:spPr bwMode="auto">
          <a:xfrm>
            <a:off x="357158" y="2786058"/>
            <a:ext cx="8477250" cy="35814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802"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80C35B-0F10-4464-9FDA-F796604DF985}" type="slidenum">
              <a:rPr lang="ru-RU">
                <a:latin typeface="Arial" charset="0"/>
                <a:cs typeface="Arial" charset="0"/>
              </a:rPr>
              <a:pPr fontAlgn="base">
                <a:spcBef>
                  <a:spcPct val="0"/>
                </a:spcBef>
                <a:spcAft>
                  <a:spcPct val="0"/>
                </a:spcAft>
              </a:pPr>
              <a:t>41</a:t>
            </a:fld>
            <a:endParaRPr lang="ru-RU">
              <a:latin typeface="Arial" charset="0"/>
              <a:cs typeface="Arial" charset="0"/>
            </a:endParaRPr>
          </a:p>
        </p:txBody>
      </p:sp>
      <p:sp>
        <p:nvSpPr>
          <p:cNvPr id="7680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04"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05"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0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07"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7680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0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1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681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19" name="Прямоугольник 18"/>
          <p:cNvSpPr/>
          <p:nvPr/>
        </p:nvSpPr>
        <p:spPr>
          <a:xfrm>
            <a:off x="0" y="142853"/>
            <a:ext cx="9144000" cy="2554545"/>
          </a:xfrm>
          <a:prstGeom prst="rect">
            <a:avLst/>
          </a:prstGeom>
        </p:spPr>
        <p:txBody>
          <a:bodyPr wrap="square">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542925">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r>
              <a:rPr lang="ru-RU" sz="3200" b="1" dirty="0">
                <a:ln>
                  <a:solidFill>
                    <a:schemeClr val="tx2">
                      <a:lumMod val="50000"/>
                    </a:schemeClr>
                  </a:solidFill>
                </a:ln>
                <a:solidFill>
                  <a:schemeClr val="tx2">
                    <a:lumMod val="75000"/>
                  </a:schemeClr>
                </a:solidFill>
                <a:latin typeface="Monotype Corsiva" pitchFamily="66" charset="0"/>
              </a:rPr>
              <a:t> </a:t>
            </a:r>
          </a:p>
          <a:p>
            <a:pPr marL="542925">
              <a:defRPr/>
            </a:pPr>
            <a:endParaRPr lang="en-US" sz="3200" b="1" dirty="0">
              <a:ln>
                <a:solidFill>
                  <a:schemeClr val="tx2">
                    <a:lumMod val="50000"/>
                  </a:schemeClr>
                </a:solidFill>
              </a:ln>
              <a:solidFill>
                <a:schemeClr val="tx2">
                  <a:lumMod val="75000"/>
                </a:schemeClr>
              </a:solidFill>
              <a:latin typeface="Monotype Corsiva" pitchFamily="66" charset="0"/>
            </a:endParaRPr>
          </a:p>
          <a:p>
            <a:pPr marL="542925">
              <a:defRPr/>
            </a:pPr>
            <a:endParaRPr lang="en-US" sz="3200" b="1" dirty="0">
              <a:ln>
                <a:solidFill>
                  <a:schemeClr val="tx2">
                    <a:lumMod val="50000"/>
                  </a:schemeClr>
                </a:solidFill>
              </a:ln>
              <a:solidFill>
                <a:schemeClr val="tx2">
                  <a:lumMod val="75000"/>
                </a:schemeClr>
              </a:solidFill>
              <a:latin typeface="Monotype Corsiva" pitchFamily="66" charset="0"/>
            </a:endParaRPr>
          </a:p>
          <a:p>
            <a:pPr marL="719138" indent="-358775" fontAlgn="auto">
              <a:spcBef>
                <a:spcPts val="0"/>
              </a:spcBef>
              <a:spcAft>
                <a:spcPts val="0"/>
              </a:spcAft>
              <a:defRPr/>
            </a:pPr>
            <a:endParaRPr lang="ru-RU" sz="3200" dirty="0">
              <a:latin typeface="+mn-lt"/>
            </a:endParaRPr>
          </a:p>
        </p:txBody>
      </p:sp>
      <p:sp>
        <p:nvSpPr>
          <p:cNvPr id="7681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pic>
        <p:nvPicPr>
          <p:cNvPr id="76814" name="Picture 3"/>
          <p:cNvPicPr>
            <a:picLocks noChangeAspect="1" noChangeArrowheads="1"/>
          </p:cNvPicPr>
          <p:nvPr/>
        </p:nvPicPr>
        <p:blipFill>
          <a:blip r:embed="rId4"/>
          <a:srcRect l="30078" t="36458" r="30664" b="42708"/>
          <a:stretch>
            <a:fillRect/>
          </a:stretch>
        </p:blipFill>
        <p:spPr bwMode="auto">
          <a:xfrm>
            <a:off x="428625" y="1714488"/>
            <a:ext cx="8715375" cy="2601913"/>
          </a:xfrm>
          <a:prstGeom prst="rect">
            <a:avLst/>
          </a:prstGeom>
          <a:noFill/>
          <a:ln w="9525">
            <a:noFill/>
            <a:miter lim="800000"/>
            <a:headEnd/>
            <a:tailEnd/>
          </a:ln>
        </p:spPr>
      </p:pic>
      <p:sp>
        <p:nvSpPr>
          <p:cNvPr id="15" name="Прямоугольник 14"/>
          <p:cNvSpPr/>
          <p:nvPr/>
        </p:nvSpPr>
        <p:spPr>
          <a:xfrm>
            <a:off x="142844" y="1142984"/>
            <a:ext cx="2473754" cy="584775"/>
          </a:xfrm>
          <a:prstGeom prst="rect">
            <a:avLst/>
          </a:prstGeom>
        </p:spPr>
        <p:txBody>
          <a:bodyPr wrap="none">
            <a:spAutoFit/>
          </a:bodyPr>
          <a:lstStyle/>
          <a:p>
            <a:pPr marL="542925">
              <a:defRPr/>
            </a:pPr>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r>
              <a:rPr lang="en-US" sz="3200" dirty="0" smtClean="0">
                <a:latin typeface="Times New Roman" pitchFamily="18" charset="0"/>
                <a:ea typeface="Times New Roman" pitchFamily="18" charset="0"/>
                <a:cs typeface="Times New Roman" pitchFamily="18" charset="0"/>
              </a:rPr>
              <a:t> </a:t>
            </a:r>
            <a:endParaRPr lang="en-US" sz="3200" dirty="0">
              <a:latin typeface="Arial" pitchFamily="34"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8850"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EF9BCF-F4F8-445F-8B4B-A8869DC46DE7}" type="slidenum">
              <a:rPr lang="ru-RU">
                <a:latin typeface="Arial" charset="0"/>
                <a:cs typeface="Arial" charset="0"/>
              </a:rPr>
              <a:pPr fontAlgn="base">
                <a:spcBef>
                  <a:spcPct val="0"/>
                </a:spcBef>
                <a:spcAft>
                  <a:spcPct val="0"/>
                </a:spcAft>
              </a:pPr>
              <a:t>42</a:t>
            </a:fld>
            <a:endParaRPr lang="ru-RU">
              <a:latin typeface="Arial" charset="0"/>
              <a:cs typeface="Arial" charset="0"/>
            </a:endParaRPr>
          </a:p>
        </p:txBody>
      </p:sp>
      <p:sp>
        <p:nvSpPr>
          <p:cNvPr id="78851"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2"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3"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5"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78856"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788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19" name="Прямоугольник 18"/>
          <p:cNvSpPr/>
          <p:nvPr/>
        </p:nvSpPr>
        <p:spPr>
          <a:xfrm>
            <a:off x="0" y="142852"/>
            <a:ext cx="9144000" cy="2554545"/>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r>
              <a:rPr lang="ru-RU" sz="3200" b="1" dirty="0">
                <a:ln>
                  <a:solidFill>
                    <a:schemeClr val="tx2">
                      <a:lumMod val="50000"/>
                    </a:schemeClr>
                  </a:solidFill>
                </a:ln>
                <a:solidFill>
                  <a:schemeClr val="tx2">
                    <a:lumMod val="75000"/>
                  </a:schemeClr>
                </a:solidFill>
                <a:latin typeface="Monotype Corsiva" pitchFamily="66" charset="0"/>
              </a:rPr>
              <a:t> </a:t>
            </a:r>
            <a:endParaRPr lang="en-US" sz="3200" b="1" dirty="0">
              <a:ln>
                <a:solidFill>
                  <a:schemeClr val="tx2">
                    <a:lumMod val="50000"/>
                  </a:schemeClr>
                </a:solidFill>
              </a:ln>
              <a:solidFill>
                <a:schemeClr val="tx2">
                  <a:lumMod val="75000"/>
                </a:schemeClr>
              </a:solidFill>
              <a:latin typeface="Monotype Corsiva" pitchFamily="66" charset="0"/>
            </a:endParaRP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ru-RU"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r>
              <a:rPr lang="en-US" sz="3200" dirty="0" smtClean="0">
                <a:latin typeface="Times New Roman" pitchFamily="18" charset="0"/>
                <a:ea typeface="Times New Roman" pitchFamily="18" charset="0"/>
                <a:cs typeface="Times New Roman" pitchFamily="18" charset="0"/>
              </a:rPr>
              <a:t>  </a:t>
            </a:r>
            <a:endParaRPr lang="en-US" sz="2400" dirty="0">
              <a:latin typeface="Arial" pitchFamily="34" charset="0"/>
              <a:cs typeface="Arial" pitchFamily="34" charset="0"/>
            </a:endParaRPr>
          </a:p>
          <a:p>
            <a:pPr marL="542925">
              <a:defRPr/>
            </a:pPr>
            <a:endParaRPr lang="en-US" sz="3200" b="1" dirty="0">
              <a:ln>
                <a:solidFill>
                  <a:schemeClr val="tx2">
                    <a:lumMod val="50000"/>
                  </a:schemeClr>
                </a:solidFill>
              </a:ln>
              <a:solidFill>
                <a:schemeClr val="tx2">
                  <a:lumMod val="75000"/>
                </a:schemeClr>
              </a:solidFill>
              <a:latin typeface="Monotype Corsiva" pitchFamily="66" charset="0"/>
            </a:endParaRPr>
          </a:p>
          <a:p>
            <a:pPr marL="719138" indent="-358775" fontAlgn="auto">
              <a:spcBef>
                <a:spcPts val="0"/>
              </a:spcBef>
              <a:spcAft>
                <a:spcPts val="0"/>
              </a:spcAft>
              <a:defRPr/>
            </a:pPr>
            <a:endParaRPr lang="ru-RU" sz="3200" dirty="0">
              <a:latin typeface="+mn-lt"/>
            </a:endParaRPr>
          </a:p>
        </p:txBody>
      </p:sp>
      <p:sp>
        <p:nvSpPr>
          <p:cNvPr id="7886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99332" name="Rectangle 4"/>
          <p:cNvSpPr>
            <a:spLocks noChangeArrowheads="1"/>
          </p:cNvSpPr>
          <p:nvPr/>
        </p:nvSpPr>
        <p:spPr bwMode="auto">
          <a:xfrm>
            <a:off x="0" y="1643050"/>
            <a:ext cx="9144000" cy="1938992"/>
          </a:xfrm>
          <a:prstGeom prst="rect">
            <a:avLst/>
          </a:prstGeom>
          <a:noFill/>
          <a:ln w="9525">
            <a:noFill/>
            <a:miter lim="800000"/>
            <a:headEnd/>
            <a:tailEnd/>
          </a:ln>
          <a:effectLst/>
        </p:spPr>
        <p:txBody>
          <a:bodyPr wrap="square" anchor="ctr">
            <a:spAutoFit/>
          </a:bodyPr>
          <a:lstStyle/>
          <a:p>
            <a:pPr indent="714375">
              <a:lnSpc>
                <a:spcPct val="150000"/>
              </a:lnSpc>
              <a:defRPr/>
            </a:pPr>
            <a:r>
              <a:rPr lang="en-US" sz="2400" dirty="0">
                <a:latin typeface="Times New Roman" pitchFamily="18" charset="0"/>
                <a:ea typeface="Times New Roman" pitchFamily="18" charset="0"/>
                <a:cs typeface="Times New Roman" pitchFamily="18" charset="0"/>
              </a:rPr>
              <a:t>Enter the following text into the decryption device:</a:t>
            </a:r>
            <a:endParaRPr lang="ru-RU" sz="2400" dirty="0">
              <a:latin typeface="Times New Roman" pitchFamily="18" charset="0"/>
              <a:cs typeface="Times New Roman" pitchFamily="18" charset="0"/>
            </a:endParaRPr>
          </a:p>
          <a:p>
            <a:pPr indent="125413" algn="ctr" eaLnBrk="0" hangingPunct="0">
              <a:lnSpc>
                <a:spcPct val="150000"/>
              </a:lnSpc>
              <a:defRPr/>
            </a:pPr>
            <a:r>
              <a:rPr lang="en-US" sz="2400" b="1" dirty="0">
                <a:latin typeface="Times New Roman" pitchFamily="18" charset="0"/>
                <a:ea typeface="Times New Roman" pitchFamily="18" charset="0"/>
                <a:cs typeface="Times New Roman" pitchFamily="18" charset="0"/>
              </a:rPr>
              <a:t>000 001 002 010 011  012 020 021 022</a:t>
            </a:r>
            <a:endParaRPr lang="ru-RU" sz="2400" b="1" dirty="0">
              <a:latin typeface="Times New Roman" pitchFamily="18" charset="0"/>
              <a:cs typeface="Times New Roman" pitchFamily="18" charset="0"/>
            </a:endParaRPr>
          </a:p>
          <a:p>
            <a:pPr indent="125413" algn="ctr" eaLnBrk="0" hangingPunct="0">
              <a:defRPr/>
            </a:pPr>
            <a:r>
              <a:rPr lang="en-US" sz="2400" b="1" dirty="0">
                <a:latin typeface="Times New Roman" pitchFamily="18" charset="0"/>
                <a:ea typeface="Times New Roman" pitchFamily="18" charset="0"/>
                <a:cs typeface="Times New Roman" pitchFamily="18" charset="0"/>
              </a:rPr>
              <a:t>100 101 102 110 111  112 120 121 122</a:t>
            </a:r>
            <a:endParaRPr lang="ru-RU" sz="2400" b="1" dirty="0">
              <a:latin typeface="Times New Roman" pitchFamily="18" charset="0"/>
              <a:cs typeface="Times New Roman" pitchFamily="18" charset="0"/>
            </a:endParaRPr>
          </a:p>
          <a:p>
            <a:pPr indent="125413" algn="just" eaLnBrk="0" hangingPunct="0">
              <a:defRPr/>
            </a:pPr>
            <a:r>
              <a:rPr lang="en-US" sz="2400" b="1" dirty="0">
                <a:latin typeface="Times New Roman" pitchFamily="18" charset="0"/>
                <a:ea typeface="Times New Roman" pitchFamily="18" charset="0"/>
                <a:cs typeface="Times New Roman" pitchFamily="18" charset="0"/>
              </a:rPr>
              <a:t>                         </a:t>
            </a:r>
            <a:r>
              <a:rPr lang="ru-RU" sz="2400" b="1" dirty="0">
                <a:latin typeface="Times New Roman" pitchFamily="18" charset="0"/>
                <a:ea typeface="Times New Roman" pitchFamily="18" charset="0"/>
                <a:cs typeface="Times New Roman" pitchFamily="18" charset="0"/>
              </a:rPr>
              <a:t>  </a:t>
            </a:r>
            <a:r>
              <a:rPr lang="en-US" sz="2400" b="1" dirty="0">
                <a:latin typeface="Times New Roman" pitchFamily="18" charset="0"/>
                <a:ea typeface="Times New Roman" pitchFamily="18" charset="0"/>
                <a:cs typeface="Times New Roman" pitchFamily="18" charset="0"/>
              </a:rPr>
              <a:t>200 201 202 210 211 212 22</a:t>
            </a:r>
            <a:endParaRPr lang="en-US" sz="2400" b="1" dirty="0">
              <a:latin typeface="Times New Roman" pitchFamily="18" charset="0"/>
              <a:cs typeface="Times New Roman" pitchFamily="18" charset="0"/>
            </a:endParaRPr>
          </a:p>
        </p:txBody>
      </p:sp>
      <p:sp>
        <p:nvSpPr>
          <p:cNvPr id="20" name="Прямоугольник 19"/>
          <p:cNvSpPr/>
          <p:nvPr/>
        </p:nvSpPr>
        <p:spPr>
          <a:xfrm>
            <a:off x="0" y="3571876"/>
            <a:ext cx="9286844" cy="2308324"/>
          </a:xfrm>
          <a:prstGeom prst="rect">
            <a:avLst/>
          </a:prstGeom>
        </p:spPr>
        <p:txBody>
          <a:bodyPr wrap="square">
            <a:spAutoFit/>
          </a:bodyPr>
          <a:lstStyle/>
          <a:p>
            <a:pPr indent="714375" fontAlgn="auto">
              <a:lnSpc>
                <a:spcPct val="150000"/>
              </a:lnSpc>
              <a:spcBef>
                <a:spcPts val="0"/>
              </a:spcBef>
              <a:spcAft>
                <a:spcPts val="0"/>
              </a:spcAft>
              <a:defRPr/>
            </a:pPr>
            <a:r>
              <a:rPr lang="en-US" sz="2400" dirty="0">
                <a:latin typeface="Times New Roman" pitchFamily="18" charset="0"/>
                <a:cs typeface="Times New Roman" pitchFamily="18" charset="0"/>
              </a:rPr>
              <a:t>At the output we get the following 74 characters: </a:t>
            </a:r>
          </a:p>
          <a:p>
            <a:pPr algn="ctr" fontAlgn="auto">
              <a:lnSpc>
                <a:spcPct val="150000"/>
              </a:lnSpc>
              <a:spcBef>
                <a:spcPts val="0"/>
              </a:spcBef>
              <a:spcAft>
                <a:spcPts val="0"/>
              </a:spcAft>
              <a:defRPr/>
            </a:pPr>
            <a:r>
              <a:rPr lang="en-US" sz="2400" b="1" dirty="0">
                <a:latin typeface="Times New Roman" pitchFamily="18" charset="0"/>
                <a:cs typeface="Times New Roman" pitchFamily="18" charset="0"/>
              </a:rPr>
              <a:t>210 010 020 000 110 120 001 212 122 </a:t>
            </a:r>
          </a:p>
          <a:p>
            <a:pPr algn="ctr" fontAlgn="auto">
              <a:spcBef>
                <a:spcPts val="0"/>
              </a:spcBef>
              <a:spcAft>
                <a:spcPts val="0"/>
              </a:spcAft>
              <a:defRPr/>
            </a:pPr>
            <a:r>
              <a:rPr lang="en-US" sz="2400" b="1" dirty="0">
                <a:latin typeface="Times New Roman" pitchFamily="18" charset="0"/>
                <a:cs typeface="Times New Roman" pitchFamily="18" charset="0"/>
              </a:rPr>
              <a:t>222 010 110 212 011 111 211 002 122</a:t>
            </a:r>
          </a:p>
          <a:p>
            <a:pPr algn="just" fontAlgn="auto">
              <a:spcBef>
                <a:spcPts val="0"/>
              </a:spcBef>
              <a:spcAft>
                <a:spcPts val="0"/>
              </a:spcAft>
              <a:defRPr/>
            </a:pPr>
            <a:r>
              <a:rPr lang="en-US" sz="2400" b="1" dirty="0">
                <a:latin typeface="Times New Roman" pitchFamily="18" charset="0"/>
                <a:cs typeface="Times New Roman" pitchFamily="18" charset="0"/>
              </a:rPr>
              <a:t>                            </a:t>
            </a:r>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211 220 220 120 121 021 020.</a:t>
            </a:r>
            <a:endParaRPr lang="ru-RU" sz="2400" b="1" dirty="0">
              <a:latin typeface="Times New Roman" pitchFamily="18" charset="0"/>
              <a:cs typeface="Times New Roman" pitchFamily="18" charset="0"/>
            </a:endParaRPr>
          </a:p>
          <a:p>
            <a:pPr fontAlgn="auto">
              <a:spcBef>
                <a:spcPts val="0"/>
              </a:spcBef>
              <a:spcAft>
                <a:spcPts val="0"/>
              </a:spcAft>
              <a:defRPr/>
            </a:pPr>
            <a:endParaRPr lang="ru-RU" sz="2400" dirty="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2946"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F8955B-4CB0-47DC-BC40-A30FFE677177}" type="slidenum">
              <a:rPr lang="ru-RU">
                <a:latin typeface="Arial" charset="0"/>
                <a:cs typeface="Arial" charset="0"/>
              </a:rPr>
              <a:pPr fontAlgn="base">
                <a:spcBef>
                  <a:spcPct val="0"/>
                </a:spcBef>
                <a:spcAft>
                  <a:spcPct val="0"/>
                </a:spcAft>
              </a:pPr>
              <a:t>43</a:t>
            </a:fld>
            <a:endParaRPr lang="ru-RU">
              <a:latin typeface="Arial" charset="0"/>
              <a:cs typeface="Arial" charset="0"/>
            </a:endParaRPr>
          </a:p>
        </p:txBody>
      </p:sp>
      <p:sp>
        <p:nvSpPr>
          <p:cNvPr id="8294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48"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49"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5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51"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82952"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295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19" name="Прямоугольник 18"/>
          <p:cNvSpPr/>
          <p:nvPr/>
        </p:nvSpPr>
        <p:spPr>
          <a:xfrm>
            <a:off x="0" y="142852"/>
            <a:ext cx="9144000" cy="1077218"/>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endParaRPr lang="ru-RU" sz="3200" dirty="0">
              <a:latin typeface="+mn-lt"/>
            </a:endParaRPr>
          </a:p>
        </p:txBody>
      </p:sp>
      <p:sp>
        <p:nvSpPr>
          <p:cNvPr id="8295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pic>
        <p:nvPicPr>
          <p:cNvPr id="82958" name="Picture 2"/>
          <p:cNvPicPr>
            <a:picLocks noChangeAspect="1" noChangeArrowheads="1"/>
          </p:cNvPicPr>
          <p:nvPr/>
        </p:nvPicPr>
        <p:blipFill>
          <a:blip r:embed="rId4">
            <a:clrChange>
              <a:clrFrom>
                <a:srgbClr val="FFFFFF"/>
              </a:clrFrom>
              <a:clrTo>
                <a:srgbClr val="FFFFFF">
                  <a:alpha val="0"/>
                </a:srgbClr>
              </a:clrTo>
            </a:clrChange>
            <a:lum bright="-20000" contrast="30000"/>
          </a:blip>
          <a:srcRect l="26953" t="20833" r="33789" b="22917"/>
          <a:stretch>
            <a:fillRect/>
          </a:stretch>
        </p:blipFill>
        <p:spPr bwMode="auto">
          <a:xfrm>
            <a:off x="2500298" y="1214422"/>
            <a:ext cx="6470650" cy="5214937"/>
          </a:xfrm>
          <a:prstGeom prst="roundRect">
            <a:avLst>
              <a:gd name="adj" fmla="val 4167"/>
            </a:avLst>
          </a:prstGeom>
          <a:solidFill>
            <a:srgbClr val="FFFFFF"/>
          </a:solidFill>
          <a:ln w="76200" cap="sq">
            <a:solidFill>
              <a:schemeClr val="accent1">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2959" name="Прямоугольник 17"/>
          <p:cNvSpPr>
            <a:spLocks noChangeArrowheads="1"/>
          </p:cNvSpPr>
          <p:nvPr/>
        </p:nvSpPr>
        <p:spPr bwMode="auto">
          <a:xfrm>
            <a:off x="142875" y="1571625"/>
            <a:ext cx="2357438" cy="3046988"/>
          </a:xfrm>
          <a:prstGeom prst="rect">
            <a:avLst/>
          </a:prstGeom>
          <a:noFill/>
          <a:ln w="19050">
            <a:noFill/>
            <a:miter lim="800000"/>
            <a:headEnd/>
            <a:tailEnd/>
          </a:ln>
        </p:spPr>
        <p:txBody>
          <a:bodyPr>
            <a:spAutoFit/>
          </a:bodyPr>
          <a:lstStyle/>
          <a:p>
            <a:pPr indent="180975"/>
            <a:r>
              <a:rPr lang="en-US" sz="2400" dirty="0">
                <a:latin typeface="Times New Roman" pitchFamily="18" charset="0"/>
                <a:cs typeface="Times New Roman" pitchFamily="18" charset="0"/>
              </a:rPr>
              <a:t>In our example for the reconstruction of all values of the function </a:t>
            </a:r>
            <a:r>
              <a:rPr lang="en-US" sz="2400" b="1" i="1" dirty="0">
                <a:latin typeface="Times New Roman" pitchFamily="18" charset="0"/>
                <a:cs typeface="Times New Roman" pitchFamily="18" charset="0"/>
              </a:rPr>
              <a:t>f</a:t>
            </a:r>
            <a:r>
              <a:rPr lang="en-US" sz="2400" dirty="0">
                <a:latin typeface="Times New Roman" pitchFamily="18" charset="0"/>
                <a:cs typeface="Times New Roman" pitchFamily="18" charset="0"/>
              </a:rPr>
              <a:t>, only odd symbols were needed, but not all of them. </a:t>
            </a:r>
            <a:endParaRPr lang="ru-RU" sz="2400" dirty="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2958"/>
                                        </p:tgtEl>
                                        <p:attrNameLst>
                                          <p:attrName>style.visibility</p:attrName>
                                        </p:attrNameLst>
                                      </p:cBhvr>
                                      <p:to>
                                        <p:strVal val="visible"/>
                                      </p:to>
                                    </p:set>
                                    <p:animEffect transition="in" filter="wheel(4)">
                                      <p:cBhvr>
                                        <p:cTn id="7" dur="2000"/>
                                        <p:tgtEl>
                                          <p:spTgt spid="8295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2959"/>
                                        </p:tgtEl>
                                        <p:attrNameLst>
                                          <p:attrName>style.visibility</p:attrName>
                                        </p:attrNameLst>
                                      </p:cBhvr>
                                      <p:to>
                                        <p:strVal val="visible"/>
                                      </p:to>
                                    </p:set>
                                    <p:animEffect transition="in" filter="wheel(4)">
                                      <p:cBhvr>
                                        <p:cTn id="12" dur="2000"/>
                                        <p:tgtEl>
                                          <p:spTgt spid="82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44</a:t>
            </a:fld>
            <a:endParaRPr lang="ru-RU" dirty="0"/>
          </a:p>
        </p:txBody>
      </p:sp>
      <p:sp>
        <p:nvSpPr>
          <p:cNvPr id="1027" name="Rectangle 3"/>
          <p:cNvSpPr>
            <a:spLocks noChangeArrowheads="1"/>
          </p:cNvSpPr>
          <p:nvPr/>
        </p:nvSpPr>
        <p:spPr bwMode="auto">
          <a:xfrm>
            <a:off x="214282" y="1142984"/>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14375"/>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r>
              <a:rPr lang="en-US" sz="3200" dirty="0" smtClean="0">
                <a:latin typeface="Times New Roman" pitchFamily="18" charset="0"/>
                <a:ea typeface="Times New Roman" pitchFamily="18"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3489" name="Rectangle 1"/>
          <p:cNvSpPr>
            <a:spLocks noChangeArrowheads="1"/>
          </p:cNvSpPr>
          <p:nvPr/>
        </p:nvSpPr>
        <p:spPr bwMode="auto">
          <a:xfrm>
            <a:off x="285720" y="1857364"/>
            <a:ext cx="8643998" cy="3785652"/>
          </a:xfrm>
          <a:prstGeom prst="rect">
            <a:avLst/>
          </a:prstGeom>
          <a:solidFill>
            <a:schemeClr val="accent1">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indent="125413"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en-US" sz="2400" dirty="0">
                <a:latin typeface="Times New Roman" pitchFamily="18" charset="0"/>
                <a:cs typeface="Times New Roman" pitchFamily="18" charset="0"/>
              </a:rPr>
              <a:t>We will enter the modified text of this type</a:t>
            </a:r>
            <a:r>
              <a:rPr lang="en-US" sz="2400" dirty="0">
                <a:solidFill>
                  <a:schemeClr val="tx1"/>
                </a:solidFill>
                <a:latin typeface="Times New Roman" pitchFamily="18" charset="0"/>
                <a:ea typeface="Times New Roman" pitchFamily="18" charset="0"/>
                <a:cs typeface="Times New Roman" pitchFamily="18" charset="0"/>
              </a:rPr>
              <a:t>:</a:t>
            </a:r>
            <a:endParaRPr lang="ru-RU" sz="2400" dirty="0">
              <a:solidFill>
                <a:schemeClr val="tx1"/>
              </a:solidFill>
              <a:latin typeface="Times New Roman" pitchFamily="18" charset="0"/>
              <a:cs typeface="Times New Roman" pitchFamily="18" charset="0"/>
            </a:endParaRPr>
          </a:p>
          <a:p>
            <a:pPr indent="542925"/>
            <a:r>
              <a:rPr lang="en-US" sz="2400" b="1" dirty="0">
                <a:solidFill>
                  <a:schemeClr val="accent1">
                    <a:lumMod val="50000"/>
                  </a:schemeClr>
                </a:solidFill>
                <a:latin typeface="Times New Roman" pitchFamily="18" charset="0"/>
                <a:cs typeface="Times New Roman" pitchFamily="18" charset="0"/>
              </a:rPr>
              <a:t>000111222</a:t>
            </a:r>
            <a:r>
              <a:rPr lang="ru-RU" sz="2400" b="1" dirty="0">
                <a:solidFill>
                  <a:schemeClr val="accent1">
                    <a:lumMod val="50000"/>
                  </a:schemeClr>
                </a:solidFill>
                <a:latin typeface="Times New Roman" pitchFamily="18" charset="0"/>
                <a:cs typeface="Times New Roman" pitchFamily="18" charset="0"/>
              </a:rPr>
              <a:t> </a:t>
            </a:r>
            <a:r>
              <a:rPr lang="en-US" sz="2400" b="1" dirty="0">
                <a:solidFill>
                  <a:schemeClr val="accent1">
                    <a:lumMod val="50000"/>
                  </a:schemeClr>
                </a:solidFill>
                <a:latin typeface="Times New Roman" pitchFamily="18" charset="0"/>
                <a:cs typeface="Times New Roman" pitchFamily="18" charset="0"/>
              </a:rPr>
              <a:t>100211022</a:t>
            </a:r>
            <a:r>
              <a:rPr lang="ru-RU" sz="2400" b="1" dirty="0">
                <a:solidFill>
                  <a:schemeClr val="accent1">
                    <a:lumMod val="50000"/>
                  </a:schemeClr>
                </a:solidFill>
                <a:latin typeface="Times New Roman" pitchFamily="18" charset="0"/>
                <a:cs typeface="Times New Roman" pitchFamily="18" charset="0"/>
              </a:rPr>
              <a:t> </a:t>
            </a:r>
            <a:r>
              <a:rPr lang="en-US" sz="2400" b="1" dirty="0">
                <a:solidFill>
                  <a:schemeClr val="accent1">
                    <a:lumMod val="50000"/>
                  </a:schemeClr>
                </a:solidFill>
                <a:latin typeface="Times New Roman" pitchFamily="18" charset="0"/>
                <a:cs typeface="Times New Roman" pitchFamily="18" charset="0"/>
              </a:rPr>
              <a:t>010121202</a:t>
            </a:r>
            <a:endParaRPr lang="ru-RU" sz="2400" b="1" dirty="0">
              <a:solidFill>
                <a:schemeClr val="accent1">
                  <a:lumMod val="50000"/>
                </a:schemeClr>
              </a:solidFill>
              <a:latin typeface="Times New Roman" pitchFamily="18" charset="0"/>
              <a:cs typeface="Times New Roman" pitchFamily="18" charset="0"/>
            </a:endParaRPr>
          </a:p>
          <a:p>
            <a:pPr indent="542925"/>
            <a:r>
              <a:rPr lang="en-US" sz="2400" b="1" dirty="0">
                <a:solidFill>
                  <a:schemeClr val="accent1">
                    <a:lumMod val="50000"/>
                  </a:schemeClr>
                </a:solidFill>
                <a:latin typeface="Times New Roman" pitchFamily="18" charset="0"/>
                <a:cs typeface="Times New Roman" pitchFamily="18" charset="0"/>
              </a:rPr>
              <a:t>000111222</a:t>
            </a:r>
            <a:r>
              <a:rPr lang="ru-RU" sz="2400" b="1" dirty="0">
                <a:solidFill>
                  <a:schemeClr val="accent1">
                    <a:lumMod val="50000"/>
                  </a:schemeClr>
                </a:solidFill>
                <a:latin typeface="Times New Roman" pitchFamily="18" charset="0"/>
                <a:cs typeface="Times New Roman" pitchFamily="18" charset="0"/>
              </a:rPr>
              <a:t> </a:t>
            </a:r>
            <a:r>
              <a:rPr lang="en-US" sz="2400" b="1" dirty="0">
                <a:solidFill>
                  <a:schemeClr val="accent1">
                    <a:lumMod val="50000"/>
                  </a:schemeClr>
                </a:solidFill>
                <a:latin typeface="Times New Roman" pitchFamily="18" charset="0"/>
                <a:cs typeface="Times New Roman" pitchFamily="18" charset="0"/>
              </a:rPr>
              <a:t>100211022</a:t>
            </a:r>
            <a:r>
              <a:rPr lang="ru-RU" sz="2400" b="1" dirty="0">
                <a:solidFill>
                  <a:schemeClr val="accent1">
                    <a:lumMod val="50000"/>
                  </a:schemeClr>
                </a:solidFill>
                <a:latin typeface="Times New Roman" pitchFamily="18" charset="0"/>
                <a:cs typeface="Times New Roman" pitchFamily="18" charset="0"/>
              </a:rPr>
              <a:t> </a:t>
            </a:r>
            <a:r>
              <a:rPr lang="en-US" sz="2400" b="1" dirty="0">
                <a:solidFill>
                  <a:schemeClr val="accent1">
                    <a:lumMod val="50000"/>
                  </a:schemeClr>
                </a:solidFill>
                <a:latin typeface="Times New Roman" pitchFamily="18" charset="0"/>
                <a:cs typeface="Times New Roman" pitchFamily="18" charset="0"/>
              </a:rPr>
              <a:t>010121202</a:t>
            </a:r>
            <a:endParaRPr lang="ru-RU" sz="2400" b="1" dirty="0">
              <a:solidFill>
                <a:schemeClr val="accent1">
                  <a:lumMod val="50000"/>
                </a:schemeClr>
              </a:solidFill>
              <a:latin typeface="Times New Roman" pitchFamily="18" charset="0"/>
              <a:cs typeface="Times New Roman" pitchFamily="18" charset="0"/>
            </a:endParaRPr>
          </a:p>
          <a:p>
            <a:pPr indent="542925"/>
            <a:r>
              <a:rPr lang="en-US" sz="2400" b="1" dirty="0">
                <a:solidFill>
                  <a:schemeClr val="accent1">
                    <a:lumMod val="50000"/>
                  </a:schemeClr>
                </a:solidFill>
                <a:latin typeface="Times New Roman" pitchFamily="18" charset="0"/>
                <a:cs typeface="Times New Roman" pitchFamily="18" charset="0"/>
              </a:rPr>
              <a:t>00</a:t>
            </a:r>
            <a:endParaRPr lang="ru-RU" sz="2400" b="1" dirty="0">
              <a:solidFill>
                <a:schemeClr val="accent1">
                  <a:lumMod val="50000"/>
                </a:schemeClr>
              </a:solidFill>
              <a:latin typeface="Times New Roman" pitchFamily="18" charset="0"/>
              <a:cs typeface="Times New Roman" pitchFamily="18" charset="0"/>
            </a:endParaRPr>
          </a:p>
          <a:p>
            <a:pPr marL="542925"/>
            <a:r>
              <a:rPr lang="en-US" sz="2400" dirty="0">
                <a:latin typeface="Times New Roman" pitchFamily="18" charset="0"/>
                <a:cs typeface="Times New Roman" pitchFamily="18" charset="0"/>
              </a:rPr>
              <a:t>	At the output we get the following </a:t>
            </a:r>
            <a:r>
              <a:rPr lang="ru-RU" sz="2400" b="1" dirty="0">
                <a:latin typeface="Times New Roman" pitchFamily="18" charset="0"/>
                <a:cs typeface="Times New Roman" pitchFamily="18" charset="0"/>
              </a:rPr>
              <a:t>56</a:t>
            </a:r>
            <a:r>
              <a:rPr lang="en-US" sz="2400" dirty="0">
                <a:latin typeface="Times New Roman" pitchFamily="18" charset="0"/>
                <a:cs typeface="Times New Roman" pitchFamily="18" charset="0"/>
              </a:rPr>
              <a:t> characters:</a:t>
            </a:r>
            <a:endParaRPr lang="ru-RU" sz="2400" dirty="0">
              <a:latin typeface="Times New Roman" pitchFamily="18" charset="0"/>
              <a:cs typeface="Times New Roman" pitchFamily="18" charset="0"/>
            </a:endParaRPr>
          </a:p>
          <a:p>
            <a:pPr marL="542925"/>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210011221</a:t>
            </a:r>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220210022</a:t>
            </a:r>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220121101</a:t>
            </a:r>
            <a:r>
              <a:rPr lang="ru-RU" sz="2400" b="1" dirty="0">
                <a:latin typeface="Times New Roman" pitchFamily="18" charset="0"/>
                <a:cs typeface="Times New Roman" pitchFamily="18" charset="0"/>
              </a:rPr>
              <a:t> </a:t>
            </a:r>
          </a:p>
          <a:p>
            <a:pPr marL="542925"/>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020111220</a:t>
            </a:r>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010212022</a:t>
            </a:r>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100121000</a:t>
            </a:r>
            <a:r>
              <a:rPr lang="ru-RU" sz="2400" b="1" dirty="0">
                <a:latin typeface="Times New Roman" pitchFamily="18" charset="0"/>
                <a:cs typeface="Times New Roman" pitchFamily="18" charset="0"/>
              </a:rPr>
              <a:t> </a:t>
            </a:r>
          </a:p>
          <a:p>
            <a:pPr marL="542925"/>
            <a:r>
              <a:rPr lang="ru-RU"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01</a:t>
            </a:r>
          </a:p>
          <a:p>
            <a:pPr indent="895350"/>
            <a:r>
              <a:rPr lang="en-US" sz="2400" dirty="0">
                <a:solidFill>
                  <a:schemeClr val="tx1"/>
                </a:solidFill>
                <a:latin typeface="Times New Roman" pitchFamily="18" charset="0"/>
                <a:cs typeface="Times New Roman" pitchFamily="18" charset="0"/>
              </a:rPr>
              <a:t>And for this example, this text is the minimum length.</a:t>
            </a:r>
          </a:p>
          <a:p>
            <a:pPr indent="2867025"/>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6" name="Прямоугольник 15"/>
          <p:cNvSpPr/>
          <p:nvPr/>
        </p:nvSpPr>
        <p:spPr>
          <a:xfrm>
            <a:off x="0" y="142852"/>
            <a:ext cx="9144000" cy="1077218"/>
          </a:xfrm>
          <a:prstGeom prst="rect">
            <a:avLst/>
          </a:prstGeom>
        </p:spPr>
        <p:txBody>
          <a:bodyPr wrap="square">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895350">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r>
              <a:rPr lang="en-US" sz="3200" b="1" dirty="0" smtClean="0">
                <a:ln>
                  <a:solidFill>
                    <a:schemeClr val="tx2">
                      <a:lumMod val="50000"/>
                    </a:schemeClr>
                  </a:solidFill>
                </a:ln>
                <a:solidFill>
                  <a:schemeClr val="tx2">
                    <a:lumMod val="75000"/>
                  </a:schemeClr>
                </a:solidFill>
                <a:latin typeface="Monotype Corsiva" pitchFamily="66" charset="0"/>
              </a:rPr>
              <a:t>)</a:t>
            </a:r>
            <a:endParaRPr lang="ru-RU" sz="3200" dirty="0"/>
          </a:p>
        </p:txBody>
      </p:sp>
    </p:spTree>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45</a:t>
            </a:fld>
            <a:endParaRPr lang="ru-RU" dirty="0"/>
          </a:p>
        </p:txBody>
      </p:sp>
      <p:sp>
        <p:nvSpPr>
          <p:cNvPr id="1027" name="Rectangle 3"/>
          <p:cNvSpPr>
            <a:spLocks noChangeArrowheads="1"/>
          </p:cNvSpPr>
          <p:nvPr/>
        </p:nvSpPr>
        <p:spPr bwMode="auto">
          <a:xfrm>
            <a:off x="214282" y="1142984"/>
            <a:ext cx="892971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14375"/>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  </a:t>
            </a:r>
            <a:r>
              <a:rPr lang="en-US" sz="2400" dirty="0">
                <a:ln>
                  <a:solidFill>
                    <a:schemeClr val="tx2">
                      <a:lumMod val="50000"/>
                    </a:schemeClr>
                  </a:solidFill>
                </a:ln>
                <a:latin typeface="Times New Roman" pitchFamily="18" charset="0"/>
                <a:ea typeface="Times New Roman" pitchFamily="18" charset="0"/>
                <a:cs typeface="Times New Roman" pitchFamily="18" charset="0"/>
              </a:rPr>
              <a:t>The table of required characters is</a:t>
            </a:r>
            <a:r>
              <a:rPr lang="en-US" sz="2400" dirty="0">
                <a:ln>
                  <a:solidFill>
                    <a:schemeClr val="tx2">
                      <a:lumMod val="50000"/>
                    </a:schemeClr>
                  </a:solidFill>
                </a:ln>
                <a:solidFill>
                  <a:schemeClr val="tx2">
                    <a:lumMod val="75000"/>
                  </a:schemeClr>
                </a:solidFill>
                <a:latin typeface="Times New Roman" pitchFamily="18" charset="0"/>
                <a:ea typeface="Times New Roman" pitchFamily="18" charset="0"/>
                <a:cs typeface="Times New Roman" pitchFamily="18" charset="0"/>
              </a:rPr>
              <a:t>:</a:t>
            </a:r>
            <a:r>
              <a:rPr lang="en-US" sz="2400" dirty="0">
                <a:latin typeface="Times New Roman" pitchFamily="18" charset="0"/>
                <a:ea typeface="Times New Roman" pitchFamily="18" charset="0"/>
                <a:cs typeface="Times New Roman" pitchFamily="18" charset="0"/>
              </a:rPr>
              <a:t>  </a:t>
            </a:r>
            <a:endParaRPr kumimoji="0" lang="en-US" sz="24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3"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45" name="Rectangle 2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4" name="Rectangle 4"/>
          <p:cNvSpPr>
            <a:spLocks noChangeArrowheads="1"/>
          </p:cNvSpPr>
          <p:nvPr/>
        </p:nvSpPr>
        <p:spPr bwMode="auto">
          <a:xfrm>
            <a:off x="0" y="0"/>
            <a:ext cx="23436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6569"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192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 name="Прямоугольник 15"/>
          <p:cNvSpPr/>
          <p:nvPr/>
        </p:nvSpPr>
        <p:spPr>
          <a:xfrm>
            <a:off x="0" y="142852"/>
            <a:ext cx="9144000" cy="1077218"/>
          </a:xfrm>
          <a:prstGeom prst="rect">
            <a:avLst/>
          </a:prstGeom>
        </p:spPr>
        <p:txBody>
          <a:bodyPr wrap="square">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Ciphertext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 </a:t>
            </a: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rPr>
              <a:t>(Generalized algorithm 2</a:t>
            </a:r>
            <a:r>
              <a:rPr lang="en-US" sz="3200" b="1" dirty="0" smtClean="0">
                <a:ln>
                  <a:solidFill>
                    <a:schemeClr val="tx2">
                      <a:lumMod val="50000"/>
                    </a:schemeClr>
                  </a:solidFill>
                </a:ln>
                <a:solidFill>
                  <a:schemeClr val="tx2">
                    <a:lumMod val="75000"/>
                  </a:schemeClr>
                </a:solidFill>
                <a:latin typeface="Monotype Corsiva" pitchFamily="66" charset="0"/>
              </a:rPr>
              <a:t>)</a:t>
            </a:r>
            <a:endParaRPr lang="ru-RU" sz="3200" dirty="0"/>
          </a:p>
        </p:txBody>
      </p:sp>
      <p:pic>
        <p:nvPicPr>
          <p:cNvPr id="2" name="Picture 2"/>
          <p:cNvPicPr>
            <a:picLocks noChangeAspect="1" noChangeArrowheads="1"/>
          </p:cNvPicPr>
          <p:nvPr/>
        </p:nvPicPr>
        <p:blipFill>
          <a:blip r:embed="rId4">
            <a:lum bright="-20000" contrast="30000"/>
          </a:blip>
          <a:srcRect l="18750" t="27083" r="34375" b="18750"/>
          <a:stretch>
            <a:fillRect/>
          </a:stretch>
        </p:blipFill>
        <p:spPr bwMode="auto">
          <a:xfrm>
            <a:off x="857224" y="1714488"/>
            <a:ext cx="7429552" cy="4829209"/>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993"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490853-04B6-47CE-8CF2-038601E01810}" type="slidenum">
              <a:rPr lang="ru-RU">
                <a:latin typeface="Arial" charset="0"/>
                <a:cs typeface="Arial" charset="0"/>
              </a:rPr>
              <a:pPr fontAlgn="base">
                <a:spcBef>
                  <a:spcPct val="0"/>
                </a:spcBef>
                <a:spcAft>
                  <a:spcPct val="0"/>
                </a:spcAft>
              </a:pPr>
              <a:t>46</a:t>
            </a:fld>
            <a:endParaRPr lang="ru-RU">
              <a:latin typeface="Arial" charset="0"/>
              <a:cs typeface="Arial" charset="0"/>
            </a:endParaRPr>
          </a:p>
        </p:txBody>
      </p:sp>
      <p:sp>
        <p:nvSpPr>
          <p:cNvPr id="8499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4995"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4996"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499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4998"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84999"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1"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4" name="Прямоугольник 15"/>
          <p:cNvSpPr>
            <a:spLocks noChangeArrowheads="1"/>
          </p:cNvSpPr>
          <p:nvPr/>
        </p:nvSpPr>
        <p:spPr bwMode="auto">
          <a:xfrm>
            <a:off x="642938" y="1714500"/>
            <a:ext cx="8143875" cy="830263"/>
          </a:xfrm>
          <a:prstGeom prst="rect">
            <a:avLst/>
          </a:prstGeom>
          <a:noFill/>
          <a:ln w="9525">
            <a:noFill/>
            <a:miter lim="800000"/>
            <a:headEnd/>
            <a:tailEnd/>
          </a:ln>
        </p:spPr>
        <p:txBody>
          <a:bodyPr>
            <a:spAutoFit/>
          </a:bodyPr>
          <a:lstStyle/>
          <a:p>
            <a:endParaRPr lang="ru-RU" sz="2400">
              <a:latin typeface="Times New Roman" pitchFamily="18" charset="0"/>
              <a:cs typeface="Times New Roman" pitchFamily="18" charset="0"/>
            </a:endParaRPr>
          </a:p>
          <a:p>
            <a:r>
              <a:rPr lang="en-US" sz="2400">
                <a:latin typeface="Times New Roman" pitchFamily="18" charset="0"/>
                <a:cs typeface="Times New Roman" pitchFamily="18" charset="0"/>
              </a:rPr>
              <a:t> </a:t>
            </a:r>
            <a:endParaRPr lang="ru-RU" sz="2400">
              <a:latin typeface="Times New Roman" pitchFamily="18" charset="0"/>
              <a:cs typeface="Times New Roman" pitchFamily="18" charset="0"/>
            </a:endParaRPr>
          </a:p>
        </p:txBody>
      </p:sp>
      <p:sp>
        <p:nvSpPr>
          <p:cNvPr id="13314" name="Rectangle 2"/>
          <p:cNvSpPr>
            <a:spLocks noChangeArrowheads="1"/>
          </p:cNvSpPr>
          <p:nvPr/>
        </p:nvSpPr>
        <p:spPr bwMode="auto">
          <a:xfrm>
            <a:off x="347632" y="1108060"/>
            <a:ext cx="8572560" cy="5386089"/>
          </a:xfrm>
          <a:prstGeom prst="rect">
            <a:avLst/>
          </a:prstGeom>
          <a:noFill/>
          <a:ln w="9525">
            <a:noFill/>
            <a:miter lim="800000"/>
            <a:headEnd/>
            <a:tailEnd/>
          </a:ln>
          <a:effectLst/>
        </p:spPr>
        <p:txBody>
          <a:bodyPr anchor="ctr">
            <a:spAutoFit/>
          </a:bodyPr>
          <a:lstStyle/>
          <a:p>
            <a:pPr fontAlgn="auto">
              <a:spcBef>
                <a:spcPts val="0"/>
              </a:spcBef>
              <a:spcAft>
                <a:spcPts val="0"/>
              </a:spcAft>
              <a:tabLst>
                <a:tab pos="542925" algn="l"/>
              </a:tabLst>
              <a:defRPr/>
            </a:pPr>
            <a:r>
              <a:rPr lang="en-GB" sz="2400" dirty="0">
                <a:latin typeface="Times New Roman" pitchFamily="18" charset="0"/>
                <a:ea typeface="Times New Roman" pitchFamily="18" charset="0"/>
                <a:cs typeface="Times New Roman" pitchFamily="18" charset="0"/>
              </a:rPr>
              <a:t>	</a:t>
            </a:r>
            <a:r>
              <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Example 4</a:t>
            </a:r>
            <a:r>
              <a:rPr lang="en-US" sz="3200" b="1" dirty="0" smtClean="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rPr>
              <a:t>.</a:t>
            </a:r>
            <a:endParaRPr lang="en-US" sz="3200" b="1" dirty="0">
              <a:ln>
                <a:solidFill>
                  <a:schemeClr val="tx2">
                    <a:lumMod val="50000"/>
                  </a:schemeClr>
                </a:solidFill>
              </a:ln>
              <a:solidFill>
                <a:schemeClr val="tx2">
                  <a:lumMod val="75000"/>
                </a:schemeClr>
              </a:solidFill>
              <a:latin typeface="Monotype Corsiva" pitchFamily="66" charset="0"/>
              <a:ea typeface="Times New Roman" pitchFamily="18" charset="0"/>
              <a:cs typeface="Times New Roman" pitchFamily="18" charset="0"/>
            </a:endParaRPr>
          </a:p>
          <a:p>
            <a:pPr indent="542925" fontAlgn="auto">
              <a:spcBef>
                <a:spcPts val="0"/>
              </a:spcBef>
              <a:spcAft>
                <a:spcPts val="0"/>
              </a:spcAft>
              <a:defRPr/>
            </a:pPr>
            <a:r>
              <a:rPr lang="en-US" sz="2400" dirty="0">
                <a:latin typeface="Times New Roman" pitchFamily="18" charset="0"/>
                <a:cs typeface="Times New Roman" pitchFamily="18" charset="0"/>
              </a:rPr>
              <a:t>If we consider the plaintext attack for the previous example</a:t>
            </a:r>
            <a:r>
              <a:rPr lang="ru-RU" sz="2400" dirty="0">
                <a:latin typeface="Times New Roman" pitchFamily="18" charset="0"/>
                <a:cs typeface="Times New Roman" pitchFamily="18" charset="0"/>
              </a:rPr>
              <a:t>:</a:t>
            </a:r>
          </a:p>
          <a:p>
            <a:pPr marL="361950" fontAlgn="auto">
              <a:spcBef>
                <a:spcPts val="0"/>
              </a:spcBef>
              <a:spcAft>
                <a:spcPts val="0"/>
              </a:spcAft>
              <a:defRPr/>
            </a:pPr>
            <a:r>
              <a:rPr lang="en-US" sz="2400" b="1" dirty="0">
                <a:latin typeface="+mn-lt"/>
              </a:rPr>
              <a:t>000 001 002 010 011 012 020 021 022 </a:t>
            </a:r>
            <a:endParaRPr lang="ru-RU" sz="2400" b="1" dirty="0">
              <a:latin typeface="+mn-lt"/>
            </a:endParaRPr>
          </a:p>
          <a:p>
            <a:pPr marL="361950" fontAlgn="auto">
              <a:spcBef>
                <a:spcPts val="0"/>
              </a:spcBef>
              <a:spcAft>
                <a:spcPts val="0"/>
              </a:spcAft>
              <a:defRPr/>
            </a:pPr>
            <a:r>
              <a:rPr lang="en-US" sz="2400" b="1" dirty="0">
                <a:latin typeface="+mn-lt"/>
              </a:rPr>
              <a:t>100 101102 110 111 112 120 121 122 </a:t>
            </a:r>
            <a:endParaRPr lang="ru-RU" sz="2400" b="1" dirty="0">
              <a:latin typeface="+mn-lt"/>
            </a:endParaRPr>
          </a:p>
          <a:p>
            <a:pPr marL="361950" fontAlgn="auto">
              <a:spcBef>
                <a:spcPts val="0"/>
              </a:spcBef>
              <a:spcAft>
                <a:spcPts val="0"/>
              </a:spcAft>
              <a:defRPr/>
            </a:pPr>
            <a:r>
              <a:rPr lang="en-US" sz="2400" b="1" dirty="0">
                <a:latin typeface="+mn-lt"/>
              </a:rPr>
              <a:t>200 201 202 210 211 212 220 221 222</a:t>
            </a:r>
            <a:endParaRPr lang="ru-RU" sz="2400" b="1" dirty="0">
              <a:latin typeface="+mn-lt"/>
            </a:endParaRPr>
          </a:p>
          <a:p>
            <a:pPr marL="361950" fontAlgn="auto">
              <a:spcBef>
                <a:spcPts val="0"/>
              </a:spcBef>
              <a:spcAft>
                <a:spcPts val="0"/>
              </a:spcAft>
              <a:defRPr/>
            </a:pPr>
            <a:r>
              <a:rPr lang="en-US" sz="2400" b="1" dirty="0">
                <a:latin typeface="+mn-lt"/>
              </a:rPr>
              <a:t>00</a:t>
            </a:r>
            <a:r>
              <a:rPr lang="en-US" sz="2400" dirty="0">
                <a:latin typeface="+mn-lt"/>
              </a:rPr>
              <a:t>0 001 002 010 011 012 020 021 022</a:t>
            </a:r>
            <a:endParaRPr lang="ru-RU" sz="2400" dirty="0">
              <a:latin typeface="+mn-lt"/>
            </a:endParaRPr>
          </a:p>
          <a:p>
            <a:pPr marL="361950" fontAlgn="auto">
              <a:spcBef>
                <a:spcPts val="0"/>
              </a:spcBef>
              <a:spcAft>
                <a:spcPts val="0"/>
              </a:spcAft>
              <a:defRPr/>
            </a:pPr>
            <a:r>
              <a:rPr lang="en-US" sz="2400" dirty="0">
                <a:latin typeface="+mn-lt"/>
              </a:rPr>
              <a:t>1 </a:t>
            </a:r>
            <a:endParaRPr lang="ru-RU" sz="2400" dirty="0">
              <a:latin typeface="+mn-lt"/>
            </a:endParaRPr>
          </a:p>
          <a:p>
            <a:pPr indent="542925" fontAlgn="auto">
              <a:spcBef>
                <a:spcPts val="0"/>
              </a:spcBef>
              <a:spcAft>
                <a:spcPts val="0"/>
              </a:spcAft>
              <a:defRPr/>
            </a:pPr>
            <a:r>
              <a:rPr lang="en-US" sz="2400" dirty="0">
                <a:latin typeface="Times New Roman" pitchFamily="18" charset="0"/>
                <a:cs typeface="Times New Roman" pitchFamily="18" charset="0"/>
              </a:rPr>
              <a:t>At the output of the encryption device, we get the following </a:t>
            </a:r>
            <a:r>
              <a:rPr lang="ru-RU" sz="2400" b="1" dirty="0">
                <a:latin typeface="Times New Roman" pitchFamily="18" charset="0"/>
                <a:cs typeface="Times New Roman" pitchFamily="18" charset="0"/>
              </a:rPr>
              <a:t>109</a:t>
            </a:r>
            <a:r>
              <a:rPr lang="en-US" sz="2400" dirty="0">
                <a:latin typeface="Times New Roman" pitchFamily="18" charset="0"/>
                <a:cs typeface="Times New Roman" pitchFamily="18" charset="0"/>
              </a:rPr>
              <a:t> characters (but we can take only 83 without the last</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value):</a:t>
            </a:r>
            <a:endParaRPr lang="ru-RU" sz="2400" dirty="0">
              <a:latin typeface="Times New Roman" pitchFamily="18" charset="0"/>
              <a:cs typeface="Times New Roman" pitchFamily="18" charset="0"/>
            </a:endParaRPr>
          </a:p>
          <a:p>
            <a:pPr marL="361950" fontAlgn="auto">
              <a:spcBef>
                <a:spcPts val="0"/>
              </a:spcBef>
              <a:spcAft>
                <a:spcPts val="0"/>
              </a:spcAft>
              <a:defRPr/>
            </a:pPr>
            <a:r>
              <a:rPr lang="en-US" sz="2400" b="1" dirty="0">
                <a:latin typeface="+mn-lt"/>
              </a:rPr>
              <a:t>120</a:t>
            </a:r>
            <a:r>
              <a:rPr lang="ru-RU" sz="2400" b="1" dirty="0">
                <a:latin typeface="+mn-lt"/>
              </a:rPr>
              <a:t> </a:t>
            </a:r>
            <a:r>
              <a:rPr lang="en-US" sz="2400" b="1" dirty="0">
                <a:latin typeface="+mn-lt"/>
              </a:rPr>
              <a:t>200</a:t>
            </a:r>
            <a:r>
              <a:rPr lang="ru-RU" sz="2400" b="1" dirty="0">
                <a:latin typeface="+mn-lt"/>
              </a:rPr>
              <a:t> </a:t>
            </a:r>
            <a:r>
              <a:rPr lang="en-US" sz="2400" b="1" dirty="0">
                <a:latin typeface="+mn-lt"/>
              </a:rPr>
              <a:t>002</a:t>
            </a:r>
            <a:r>
              <a:rPr lang="ru-RU" sz="2400" b="1" dirty="0">
                <a:latin typeface="+mn-lt"/>
              </a:rPr>
              <a:t> </a:t>
            </a:r>
            <a:r>
              <a:rPr lang="en-US" sz="2400" b="1" dirty="0">
                <a:latin typeface="+mn-lt"/>
              </a:rPr>
              <a:t>020</a:t>
            </a:r>
            <a:r>
              <a:rPr lang="ru-RU" sz="2400" b="1" dirty="0">
                <a:latin typeface="+mn-lt"/>
              </a:rPr>
              <a:t> </a:t>
            </a:r>
            <a:r>
              <a:rPr lang="en-US" sz="2400" b="1" dirty="0">
                <a:latin typeface="+mn-lt"/>
              </a:rPr>
              <a:t>111</a:t>
            </a:r>
            <a:r>
              <a:rPr lang="ru-RU" sz="2400" b="1" dirty="0">
                <a:latin typeface="+mn-lt"/>
              </a:rPr>
              <a:t> </a:t>
            </a:r>
            <a:r>
              <a:rPr lang="en-US" sz="2400" b="1" dirty="0">
                <a:latin typeface="+mn-lt"/>
              </a:rPr>
              <a:t>012</a:t>
            </a:r>
            <a:r>
              <a:rPr lang="ru-RU" sz="2400" b="1" dirty="0">
                <a:latin typeface="+mn-lt"/>
              </a:rPr>
              <a:t> </a:t>
            </a:r>
            <a:r>
              <a:rPr lang="en-US" sz="2400" b="1" dirty="0">
                <a:latin typeface="+mn-lt"/>
              </a:rPr>
              <a:t>010</a:t>
            </a:r>
            <a:r>
              <a:rPr lang="ru-RU" sz="2400" b="1" dirty="0">
                <a:latin typeface="+mn-lt"/>
              </a:rPr>
              <a:t> </a:t>
            </a:r>
            <a:r>
              <a:rPr lang="en-US" sz="2400" b="1" dirty="0">
                <a:latin typeface="+mn-lt"/>
              </a:rPr>
              <a:t>021</a:t>
            </a:r>
            <a:r>
              <a:rPr lang="ru-RU" sz="2400" b="1" dirty="0">
                <a:latin typeface="+mn-lt"/>
              </a:rPr>
              <a:t> </a:t>
            </a:r>
            <a:r>
              <a:rPr lang="en-US" sz="2400" b="1" dirty="0">
                <a:latin typeface="+mn-lt"/>
              </a:rPr>
              <a:t>122</a:t>
            </a:r>
            <a:endParaRPr lang="ru-RU" sz="2400" b="1" dirty="0">
              <a:latin typeface="+mn-lt"/>
            </a:endParaRPr>
          </a:p>
          <a:p>
            <a:pPr marL="361950" fontAlgn="auto">
              <a:spcBef>
                <a:spcPts val="0"/>
              </a:spcBef>
              <a:spcAft>
                <a:spcPts val="0"/>
              </a:spcAft>
              <a:defRPr/>
            </a:pPr>
            <a:r>
              <a:rPr lang="en-US" sz="2400" b="1" dirty="0">
                <a:latin typeface="+mn-lt"/>
              </a:rPr>
              <a:t>010</a:t>
            </a:r>
            <a:r>
              <a:rPr lang="ru-RU" sz="2400" b="1" dirty="0">
                <a:latin typeface="+mn-lt"/>
              </a:rPr>
              <a:t> </a:t>
            </a:r>
            <a:r>
              <a:rPr lang="en-US" sz="2400" b="1" dirty="0">
                <a:latin typeface="+mn-lt"/>
              </a:rPr>
              <a:t>101</a:t>
            </a:r>
            <a:r>
              <a:rPr lang="ru-RU" sz="2400" b="1" dirty="0">
                <a:latin typeface="+mn-lt"/>
              </a:rPr>
              <a:t> </a:t>
            </a:r>
            <a:r>
              <a:rPr lang="en-US" sz="2400" b="1" dirty="0">
                <a:latin typeface="+mn-lt"/>
              </a:rPr>
              <a:t>102</a:t>
            </a:r>
            <a:r>
              <a:rPr lang="ru-RU" sz="2400" b="1" dirty="0">
                <a:latin typeface="+mn-lt"/>
              </a:rPr>
              <a:t> </a:t>
            </a:r>
            <a:r>
              <a:rPr lang="en-US" sz="2400" b="1" dirty="0">
                <a:latin typeface="+mn-lt"/>
              </a:rPr>
              <a:t>100</a:t>
            </a:r>
            <a:r>
              <a:rPr lang="ru-RU" sz="2400" b="1" dirty="0">
                <a:latin typeface="+mn-lt"/>
              </a:rPr>
              <a:t> </a:t>
            </a:r>
            <a:r>
              <a:rPr lang="en-US" sz="2400" b="1" dirty="0">
                <a:latin typeface="+mn-lt"/>
              </a:rPr>
              <a:t>111</a:t>
            </a:r>
            <a:r>
              <a:rPr lang="ru-RU" sz="2400" b="1" dirty="0">
                <a:latin typeface="+mn-lt"/>
              </a:rPr>
              <a:t> </a:t>
            </a:r>
            <a:r>
              <a:rPr lang="en-US" sz="2400" b="1" dirty="0">
                <a:latin typeface="+mn-lt"/>
              </a:rPr>
              <a:t>112</a:t>
            </a:r>
            <a:r>
              <a:rPr lang="ru-RU" sz="2400" b="1" dirty="0">
                <a:latin typeface="+mn-lt"/>
              </a:rPr>
              <a:t> </a:t>
            </a:r>
            <a:r>
              <a:rPr lang="en-US" sz="2400" b="1" dirty="0">
                <a:latin typeface="+mn-lt"/>
              </a:rPr>
              <a:t>100</a:t>
            </a:r>
            <a:r>
              <a:rPr lang="ru-RU" sz="2400" b="1" dirty="0">
                <a:latin typeface="+mn-lt"/>
              </a:rPr>
              <a:t> </a:t>
            </a:r>
            <a:r>
              <a:rPr lang="en-US" sz="2400" b="1" dirty="0">
                <a:latin typeface="+mn-lt"/>
              </a:rPr>
              <a:t>121</a:t>
            </a:r>
            <a:r>
              <a:rPr lang="ru-RU" sz="2400" b="1" dirty="0">
                <a:latin typeface="+mn-lt"/>
              </a:rPr>
              <a:t> </a:t>
            </a:r>
            <a:r>
              <a:rPr lang="en-US" sz="2400" b="1" dirty="0">
                <a:latin typeface="+mn-lt"/>
              </a:rPr>
              <a:t>022</a:t>
            </a:r>
            <a:r>
              <a:rPr lang="ru-RU" sz="2400" b="1" dirty="0">
                <a:latin typeface="+mn-lt"/>
              </a:rPr>
              <a:t> </a:t>
            </a:r>
          </a:p>
          <a:p>
            <a:pPr marL="361950" fontAlgn="auto">
              <a:spcBef>
                <a:spcPts val="0"/>
              </a:spcBef>
              <a:spcAft>
                <a:spcPts val="0"/>
              </a:spcAft>
              <a:defRPr/>
            </a:pPr>
            <a:r>
              <a:rPr lang="en-US" sz="2400" b="1" dirty="0">
                <a:latin typeface="+mn-lt"/>
              </a:rPr>
              <a:t>020</a:t>
            </a:r>
            <a:r>
              <a:rPr lang="ru-RU" sz="2400" b="1" dirty="0">
                <a:latin typeface="+mn-lt"/>
              </a:rPr>
              <a:t> </a:t>
            </a:r>
            <a:r>
              <a:rPr lang="en-US" sz="2400" b="1" dirty="0">
                <a:latin typeface="+mn-lt"/>
              </a:rPr>
              <a:t>101</a:t>
            </a:r>
            <a:r>
              <a:rPr lang="ru-RU" sz="2400" b="1" dirty="0">
                <a:latin typeface="+mn-lt"/>
              </a:rPr>
              <a:t> </a:t>
            </a:r>
            <a:r>
              <a:rPr lang="en-US" sz="2400" b="1" dirty="0">
                <a:latin typeface="+mn-lt"/>
              </a:rPr>
              <a:t>200</a:t>
            </a:r>
            <a:r>
              <a:rPr lang="ru-RU" sz="2400" b="1" dirty="0">
                <a:latin typeface="+mn-lt"/>
              </a:rPr>
              <a:t> </a:t>
            </a:r>
            <a:r>
              <a:rPr lang="en-US" sz="2400" b="1" dirty="0">
                <a:latin typeface="+mn-lt"/>
              </a:rPr>
              <a:t>212</a:t>
            </a:r>
            <a:r>
              <a:rPr lang="ru-RU" sz="2400" b="1" dirty="0">
                <a:latin typeface="+mn-lt"/>
              </a:rPr>
              <a:t> </a:t>
            </a:r>
            <a:r>
              <a:rPr lang="en-US" sz="2400" b="1" dirty="0">
                <a:latin typeface="+mn-lt"/>
              </a:rPr>
              <a:t>202</a:t>
            </a:r>
            <a:r>
              <a:rPr lang="ru-RU" sz="2400" b="1" dirty="0">
                <a:latin typeface="+mn-lt"/>
              </a:rPr>
              <a:t> </a:t>
            </a:r>
            <a:r>
              <a:rPr lang="en-US" sz="2400" b="1" dirty="0">
                <a:latin typeface="+mn-lt"/>
              </a:rPr>
              <a:t>221</a:t>
            </a:r>
            <a:r>
              <a:rPr lang="ru-RU" sz="2400" b="1" dirty="0">
                <a:latin typeface="+mn-lt"/>
              </a:rPr>
              <a:t> </a:t>
            </a:r>
            <a:r>
              <a:rPr lang="en-US" sz="2400" b="1" dirty="0">
                <a:latin typeface="+mn-lt"/>
              </a:rPr>
              <a:t>020</a:t>
            </a:r>
            <a:r>
              <a:rPr lang="ru-RU" sz="2400" b="1" dirty="0">
                <a:latin typeface="+mn-lt"/>
              </a:rPr>
              <a:t> </a:t>
            </a:r>
            <a:r>
              <a:rPr lang="en-US" sz="2400" b="1" dirty="0">
                <a:latin typeface="+mn-lt"/>
              </a:rPr>
              <a:t>1</a:t>
            </a:r>
            <a:r>
              <a:rPr lang="ru-RU" sz="2400" b="1" dirty="0">
                <a:latin typeface="+mn-lt"/>
              </a:rPr>
              <a:t>2</a:t>
            </a:r>
            <a:r>
              <a:rPr lang="en-US" sz="2400" b="1" dirty="0">
                <a:latin typeface="+mn-lt"/>
              </a:rPr>
              <a:t>1</a:t>
            </a:r>
            <a:r>
              <a:rPr lang="ru-RU" sz="2400" b="1" dirty="0">
                <a:latin typeface="+mn-lt"/>
              </a:rPr>
              <a:t> </a:t>
            </a:r>
            <a:r>
              <a:rPr lang="en-US" sz="2400" b="1" dirty="0">
                <a:latin typeface="+mn-lt"/>
              </a:rPr>
              <a:t>022</a:t>
            </a:r>
            <a:endParaRPr lang="ru-RU" sz="2400" b="1" dirty="0">
              <a:latin typeface="+mn-lt"/>
            </a:endParaRPr>
          </a:p>
          <a:p>
            <a:pPr marL="361950" fontAlgn="auto">
              <a:spcBef>
                <a:spcPts val="0"/>
              </a:spcBef>
              <a:spcAft>
                <a:spcPts val="0"/>
              </a:spcAft>
              <a:defRPr/>
            </a:pPr>
            <a:r>
              <a:rPr lang="en-US" sz="2400" b="1" dirty="0">
                <a:latin typeface="+mn-lt"/>
              </a:rPr>
              <a:t>21</a:t>
            </a:r>
            <a:r>
              <a:rPr lang="en-US" sz="2400" dirty="0">
                <a:latin typeface="+mn-lt"/>
              </a:rPr>
              <a:t>2</a:t>
            </a:r>
            <a:r>
              <a:rPr lang="ru-RU" sz="2400" dirty="0">
                <a:latin typeface="+mn-lt"/>
              </a:rPr>
              <a:t> </a:t>
            </a:r>
            <a:r>
              <a:rPr lang="en-US" sz="2400" dirty="0">
                <a:latin typeface="+mn-lt"/>
              </a:rPr>
              <a:t>021</a:t>
            </a:r>
            <a:r>
              <a:rPr lang="ru-RU" sz="2400" dirty="0">
                <a:latin typeface="+mn-lt"/>
              </a:rPr>
              <a:t> </a:t>
            </a:r>
            <a:r>
              <a:rPr lang="en-US" sz="2400" dirty="0">
                <a:latin typeface="+mn-lt"/>
              </a:rPr>
              <a:t>201</a:t>
            </a:r>
            <a:r>
              <a:rPr lang="ru-RU" sz="2400" dirty="0">
                <a:latin typeface="+mn-lt"/>
              </a:rPr>
              <a:t> </a:t>
            </a:r>
            <a:r>
              <a:rPr lang="en-US" sz="2400" dirty="0">
                <a:latin typeface="+mn-lt"/>
              </a:rPr>
              <a:t>010</a:t>
            </a:r>
            <a:r>
              <a:rPr lang="ru-RU" sz="2400" dirty="0">
                <a:latin typeface="+mn-lt"/>
              </a:rPr>
              <a:t> </a:t>
            </a:r>
            <a:r>
              <a:rPr lang="en-US" sz="2400" dirty="0">
                <a:latin typeface="+mn-lt"/>
              </a:rPr>
              <a:t>011</a:t>
            </a:r>
            <a:r>
              <a:rPr lang="ru-RU" sz="2400" dirty="0">
                <a:latin typeface="+mn-lt"/>
              </a:rPr>
              <a:t> </a:t>
            </a:r>
            <a:r>
              <a:rPr lang="en-US" sz="2400" dirty="0">
                <a:latin typeface="+mn-lt"/>
              </a:rPr>
              <a:t>012</a:t>
            </a:r>
            <a:r>
              <a:rPr lang="ru-RU" sz="2400" dirty="0">
                <a:latin typeface="+mn-lt"/>
              </a:rPr>
              <a:t> </a:t>
            </a:r>
            <a:r>
              <a:rPr lang="en-US" sz="2400" dirty="0">
                <a:latin typeface="+mn-lt"/>
              </a:rPr>
              <a:t>000</a:t>
            </a:r>
            <a:r>
              <a:rPr lang="ru-RU" sz="2400" dirty="0">
                <a:latin typeface="+mn-lt"/>
              </a:rPr>
              <a:t> </a:t>
            </a:r>
            <a:r>
              <a:rPr lang="en-US" sz="2400" dirty="0">
                <a:latin typeface="+mn-lt"/>
              </a:rPr>
              <a:t>021</a:t>
            </a:r>
            <a:r>
              <a:rPr lang="ru-RU" sz="2400" dirty="0">
                <a:latin typeface="+mn-lt"/>
              </a:rPr>
              <a:t> </a:t>
            </a:r>
            <a:r>
              <a:rPr lang="en-US" sz="2400" dirty="0">
                <a:latin typeface="+mn-lt"/>
              </a:rPr>
              <a:t>221</a:t>
            </a:r>
            <a:endParaRPr lang="ru-RU" sz="2400" dirty="0">
              <a:latin typeface="+mn-lt"/>
            </a:endParaRPr>
          </a:p>
          <a:p>
            <a:pPr marL="361950" fontAlgn="auto">
              <a:spcBef>
                <a:spcPts val="0"/>
              </a:spcBef>
              <a:spcAft>
                <a:spcPts val="0"/>
              </a:spcAft>
              <a:defRPr/>
            </a:pPr>
            <a:r>
              <a:rPr lang="en-US" sz="2400" dirty="0">
                <a:latin typeface="+mn-lt"/>
              </a:rPr>
              <a:t>2</a:t>
            </a:r>
            <a:endParaRPr lang="ru-RU" sz="2400" dirty="0">
              <a:latin typeface="+mn-lt"/>
            </a:endParaRPr>
          </a:p>
        </p:txBody>
      </p:sp>
      <p:sp>
        <p:nvSpPr>
          <p:cNvPr id="8500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7"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5008"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20" name="Прямоугольник 19"/>
          <p:cNvSpPr/>
          <p:nvPr/>
        </p:nvSpPr>
        <p:spPr>
          <a:xfrm>
            <a:off x="0" y="142852"/>
            <a:ext cx="9144000" cy="1077218"/>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rPr>
              <a:t>(Generalized algorithm </a:t>
            </a:r>
            <a:r>
              <a:rPr lang="ru-RU" sz="3200" b="1" dirty="0">
                <a:ln>
                  <a:solidFill>
                    <a:schemeClr val="tx2">
                      <a:lumMod val="50000"/>
                    </a:schemeClr>
                  </a:solidFill>
                </a:ln>
                <a:solidFill>
                  <a:schemeClr val="tx2">
                    <a:lumMod val="75000"/>
                  </a:schemeClr>
                </a:solidFill>
                <a:latin typeface="Monotype Corsiva" pitchFamily="66" charset="0"/>
              </a:rPr>
              <a:t>2</a:t>
            </a:r>
            <a:r>
              <a:rPr lang="en-US" sz="3200" b="1" dirty="0" smtClean="0">
                <a:ln>
                  <a:solidFill>
                    <a:schemeClr val="tx2">
                      <a:lumMod val="50000"/>
                    </a:schemeClr>
                  </a:solidFill>
                </a:ln>
                <a:solidFill>
                  <a:schemeClr val="tx2">
                    <a:lumMod val="75000"/>
                  </a:schemeClr>
                </a:solidFill>
                <a:latin typeface="Monotype Corsiva" pitchFamily="66" charset="0"/>
              </a:rPr>
              <a:t>)</a:t>
            </a:r>
            <a:endParaRPr lang="en-US" sz="3200" b="1" dirty="0">
              <a:ln>
                <a:solidFill>
                  <a:schemeClr val="tx2">
                    <a:lumMod val="50000"/>
                  </a:schemeClr>
                </a:solidFill>
              </a:ln>
              <a:solidFill>
                <a:schemeClr val="tx2">
                  <a:lumMod val="75000"/>
                </a:schemeClr>
              </a:solidFill>
              <a:latin typeface="Monotype Corsiva" pitchFamily="66" charset="0"/>
            </a:endParaRPr>
          </a:p>
        </p:txBody>
      </p:sp>
    </p:spTree>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Прямоугольник с двумя вырезанными противолежащими углами 25"/>
          <p:cNvSpPr/>
          <p:nvPr/>
        </p:nvSpPr>
        <p:spPr>
          <a:xfrm>
            <a:off x="785786" y="3929066"/>
            <a:ext cx="7643866" cy="1714512"/>
          </a:xfrm>
          <a:prstGeom prst="snip2Diag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кругленный прямоугольник 20"/>
          <p:cNvSpPr/>
          <p:nvPr/>
        </p:nvSpPr>
        <p:spPr>
          <a:xfrm>
            <a:off x="750067" y="1285860"/>
            <a:ext cx="7643866" cy="22860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041" name="Номер слайда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E5F3D-CC38-4B3C-A54B-20D3040E8AE4}" type="slidenum">
              <a:rPr lang="ru-RU">
                <a:latin typeface="Arial" charset="0"/>
                <a:cs typeface="Arial" charset="0"/>
              </a:rPr>
              <a:pPr fontAlgn="base">
                <a:spcBef>
                  <a:spcPct val="0"/>
                </a:spcBef>
                <a:spcAft>
                  <a:spcPct val="0"/>
                </a:spcAft>
              </a:pPr>
              <a:t>47</a:t>
            </a:fld>
            <a:endParaRPr lang="ru-RU">
              <a:latin typeface="Arial" charset="0"/>
              <a:cs typeface="Arial" charset="0"/>
            </a:endParaRPr>
          </a:p>
        </p:txBody>
      </p:sp>
      <p:sp>
        <p:nvSpPr>
          <p:cNvPr id="8704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3"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4"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6" name="Rectangle 4"/>
          <p:cNvSpPr>
            <a:spLocks noChangeArrowheads="1"/>
          </p:cNvSpPr>
          <p:nvPr/>
        </p:nvSpPr>
        <p:spPr bwMode="auto">
          <a:xfrm>
            <a:off x="0" y="0"/>
            <a:ext cx="234950" cy="307975"/>
          </a:xfrm>
          <a:prstGeom prst="rect">
            <a:avLst/>
          </a:prstGeom>
          <a:noFill/>
          <a:ln w="9525">
            <a:noFill/>
            <a:miter lim="800000"/>
            <a:headEnd/>
            <a:tailEnd/>
          </a:ln>
        </p:spPr>
        <p:txBody>
          <a:bodyPr wrap="none" anchor="ctr">
            <a:spAutoFit/>
          </a:bodyPr>
          <a:lstStyle/>
          <a:p>
            <a:r>
              <a:rPr lang="en-US" sz="1400" i="1">
                <a:ea typeface="Times New Roman" pitchFamily="18" charset="0"/>
                <a:cs typeface="Arial" charset="0"/>
              </a:rPr>
              <a:t> </a:t>
            </a:r>
            <a:endParaRPr lang="en-US">
              <a:ea typeface="Times New Roman" pitchFamily="18" charset="0"/>
              <a:cs typeface="Arial" charset="0"/>
            </a:endParaRPr>
          </a:p>
        </p:txBody>
      </p:sp>
      <p:sp>
        <p:nvSpPr>
          <p:cNvPr id="8704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49"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5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52" name="Прямоугольник 15"/>
          <p:cNvSpPr>
            <a:spLocks noChangeArrowheads="1"/>
          </p:cNvSpPr>
          <p:nvPr/>
        </p:nvSpPr>
        <p:spPr bwMode="auto">
          <a:xfrm>
            <a:off x="642938" y="1714500"/>
            <a:ext cx="8143875" cy="830263"/>
          </a:xfrm>
          <a:prstGeom prst="rect">
            <a:avLst/>
          </a:prstGeom>
          <a:noFill/>
          <a:ln w="9525">
            <a:noFill/>
            <a:miter lim="800000"/>
            <a:headEnd/>
            <a:tailEnd/>
          </a:ln>
        </p:spPr>
        <p:txBody>
          <a:bodyPr>
            <a:spAutoFit/>
          </a:bodyPr>
          <a:lstStyle/>
          <a:p>
            <a:endParaRPr lang="ru-RU" sz="2400">
              <a:latin typeface="Times New Roman" pitchFamily="18" charset="0"/>
              <a:cs typeface="Times New Roman" pitchFamily="18" charset="0"/>
            </a:endParaRPr>
          </a:p>
          <a:p>
            <a:r>
              <a:rPr lang="en-US" sz="2400">
                <a:latin typeface="Times New Roman" pitchFamily="18" charset="0"/>
                <a:cs typeface="Times New Roman" pitchFamily="18" charset="0"/>
              </a:rPr>
              <a:t> </a:t>
            </a:r>
            <a:endParaRPr lang="ru-RU" sz="2400">
              <a:latin typeface="Times New Roman" pitchFamily="18" charset="0"/>
              <a:cs typeface="Times New Roman" pitchFamily="18" charset="0"/>
            </a:endParaRPr>
          </a:p>
        </p:txBody>
      </p:sp>
      <p:sp>
        <p:nvSpPr>
          <p:cNvPr id="87053" name="Rectangle 2"/>
          <p:cNvSpPr>
            <a:spLocks noChangeArrowheads="1"/>
          </p:cNvSpPr>
          <p:nvPr/>
        </p:nvSpPr>
        <p:spPr bwMode="auto">
          <a:xfrm>
            <a:off x="928662" y="1285861"/>
            <a:ext cx="7072362" cy="2246769"/>
          </a:xfrm>
          <a:prstGeom prst="rect">
            <a:avLst/>
          </a:prstGeom>
          <a:noFill/>
          <a:ln w="9525">
            <a:noFill/>
            <a:miter lim="800000"/>
            <a:headEnd/>
            <a:tailEnd/>
          </a:ln>
        </p:spPr>
        <p:txBody>
          <a:bodyPr wrap="square" anchor="ctr">
            <a:prstTxWarp prst="textPlain">
              <a:avLst/>
            </a:prstTxWarp>
            <a:spAutoFit/>
          </a:bodyPr>
          <a:lstStyle/>
          <a:p>
            <a:r>
              <a:rPr lang="ru-RU" sz="2800" dirty="0" err="1" smtClean="0">
                <a:latin typeface="Times New Roman" pitchFamily="18" charset="0"/>
                <a:cs typeface="Times New Roman" pitchFamily="18" charset="0"/>
              </a:rPr>
              <a:t>The</a:t>
            </a:r>
            <a:r>
              <a:rPr lang="ru-RU" sz="2800" dirty="0" smtClean="0">
                <a:latin typeface="Times New Roman" pitchFamily="18" charset="0"/>
                <a:cs typeface="Times New Roman" pitchFamily="18" charset="0"/>
              </a:rPr>
              <a:t> </a:t>
            </a:r>
            <a:r>
              <a:rPr lang="ru-RU" sz="2800" dirty="0" err="1">
                <a:latin typeface="Times New Roman" pitchFamily="18" charset="0"/>
                <a:cs typeface="Times New Roman" pitchFamily="18" charset="0"/>
              </a:rPr>
              <a:t>general</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formula</a:t>
            </a:r>
            <a:r>
              <a:rPr lang="ru-RU" sz="2800" dirty="0">
                <a:latin typeface="Times New Roman" pitchFamily="18" charset="0"/>
                <a:cs typeface="Times New Roman" pitchFamily="18" charset="0"/>
              </a:rPr>
              <a:t> </a:t>
            </a:r>
            <a:r>
              <a:rPr lang="en-US" sz="2800" dirty="0">
                <a:latin typeface="Times New Roman" pitchFamily="18" charset="0"/>
                <a:cs typeface="Times New Roman" pitchFamily="18" charset="0"/>
              </a:rPr>
              <a:t>of the number of symbols used </a:t>
            </a:r>
            <a:r>
              <a:rPr lang="ru-RU" sz="2800" dirty="0" err="1">
                <a:latin typeface="Times New Roman" pitchFamily="18" charset="0"/>
                <a:cs typeface="Times New Roman" pitchFamily="18" charset="0"/>
              </a:rPr>
              <a:t>for</a:t>
            </a:r>
            <a:r>
              <a:rPr lang="ru-RU" sz="2800" dirty="0">
                <a:latin typeface="Times New Roman" pitchFamily="18" charset="0"/>
                <a:cs typeface="Times New Roman" pitchFamily="18" charset="0"/>
              </a:rPr>
              <a:t> </a:t>
            </a:r>
            <a:r>
              <a:rPr lang="en-US" sz="2800" dirty="0">
                <a:latin typeface="Times New Roman" pitchFamily="18" charset="0"/>
                <a:cs typeface="Times New Roman" pitchFamily="18" charset="0"/>
              </a:rPr>
              <a:t>G</a:t>
            </a:r>
            <a:r>
              <a:rPr lang="ru-RU" sz="2800" dirty="0" err="1">
                <a:latin typeface="Times New Roman" pitchFamily="18" charset="0"/>
                <a:cs typeface="Times New Roman" pitchFamily="18" charset="0"/>
              </a:rPr>
              <a:t>eneralized</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algorithm</a:t>
            </a:r>
            <a:r>
              <a:rPr lang="ru-RU" sz="2800" dirty="0">
                <a:latin typeface="Times New Roman" pitchFamily="18" charset="0"/>
                <a:cs typeface="Times New Roman" pitchFamily="18" charset="0"/>
              </a:rPr>
              <a:t> 2 </a:t>
            </a:r>
            <a:r>
              <a:rPr lang="ru-RU" sz="2800" dirty="0" err="1">
                <a:latin typeface="Times New Roman" pitchFamily="18" charset="0"/>
                <a:cs typeface="Times New Roman" pitchFamily="18" charset="0"/>
              </a:rPr>
              <a:t>will</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depend</a:t>
            </a:r>
            <a:r>
              <a:rPr lang="ru-RU" sz="2800" dirty="0">
                <a:latin typeface="Times New Roman" pitchFamily="18" charset="0"/>
                <a:cs typeface="Times New Roman" pitchFamily="18" charset="0"/>
              </a:rPr>
              <a:t> o</a:t>
            </a:r>
            <a:r>
              <a:rPr lang="en-US" sz="2800" dirty="0">
                <a:latin typeface="Times New Roman" pitchFamily="18" charset="0"/>
                <a:cs typeface="Times New Roman" pitchFamily="18" charset="0"/>
              </a:rPr>
              <a:t>n</a:t>
            </a:r>
            <a:r>
              <a:rPr lang="ru-RU" sz="2800" dirty="0">
                <a:latin typeface="Times New Roman" pitchFamily="18" charset="0"/>
                <a:cs typeface="Times New Roman" pitchFamily="18" charset="0"/>
              </a:rPr>
              <a:t> the </a:t>
            </a:r>
            <a:r>
              <a:rPr lang="ru-RU" sz="2800" dirty="0" err="1">
                <a:latin typeface="Times New Roman" pitchFamily="18" charset="0"/>
                <a:cs typeface="Times New Roman" pitchFamily="18" charset="0"/>
              </a:rPr>
              <a:t>arity</a:t>
            </a:r>
            <a:r>
              <a:rPr lang="ru-RU" sz="2800" dirty="0">
                <a:latin typeface="Times New Roman" pitchFamily="18" charset="0"/>
                <a:cs typeface="Times New Roman" pitchFamily="18" charset="0"/>
              </a:rPr>
              <a:t> of the </a:t>
            </a:r>
            <a:r>
              <a:rPr lang="ru-RU" sz="2800" dirty="0" err="1">
                <a:latin typeface="Times New Roman" pitchFamily="18" charset="0"/>
                <a:cs typeface="Times New Roman" pitchFamily="18" charset="0"/>
              </a:rPr>
              <a:t>operation</a:t>
            </a:r>
            <a:r>
              <a:rPr lang="ru-RU" sz="2800" dirty="0">
                <a:latin typeface="Times New Roman" pitchFamily="18" charset="0"/>
                <a:cs typeface="Times New Roman" pitchFamily="18" charset="0"/>
              </a:rPr>
              <a:t> and </a:t>
            </a:r>
            <a:r>
              <a:rPr lang="ru-RU" sz="2800" dirty="0" err="1">
                <a:latin typeface="Times New Roman" pitchFamily="18" charset="0"/>
                <a:cs typeface="Times New Roman" pitchFamily="18" charset="0"/>
              </a:rPr>
              <a:t>on</a:t>
            </a:r>
            <a:r>
              <a:rPr lang="ru-RU" sz="2800" dirty="0">
                <a:latin typeface="Times New Roman" pitchFamily="18" charset="0"/>
                <a:cs typeface="Times New Roman" pitchFamily="18" charset="0"/>
              </a:rPr>
              <a:t> the </a:t>
            </a:r>
            <a:r>
              <a:rPr lang="ru-RU" sz="2800" dirty="0" err="1">
                <a:latin typeface="Times New Roman" pitchFamily="18" charset="0"/>
                <a:cs typeface="Times New Roman" pitchFamily="18" charset="0"/>
              </a:rPr>
              <a:t>degrees</a:t>
            </a:r>
            <a:r>
              <a:rPr lang="ru-RU" sz="2800" dirty="0">
                <a:latin typeface="Times New Roman" pitchFamily="18" charset="0"/>
                <a:cs typeface="Times New Roman" pitchFamily="18" charset="0"/>
              </a:rPr>
              <a:t> of </a:t>
            </a:r>
            <a:r>
              <a:rPr lang="ru-RU" sz="2800" dirty="0" err="1">
                <a:latin typeface="Times New Roman" pitchFamily="18" charset="0"/>
                <a:cs typeface="Times New Roman" pitchFamily="18" charset="0"/>
              </a:rPr>
              <a:t>translation</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used</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Therefore</a:t>
            </a:r>
            <a:r>
              <a:rPr lang="ru-RU" sz="2800" dirty="0">
                <a:latin typeface="Times New Roman" pitchFamily="18" charset="0"/>
                <a:cs typeface="Times New Roman" pitchFamily="18" charset="0"/>
              </a:rPr>
              <a:t>, this </a:t>
            </a:r>
            <a:r>
              <a:rPr lang="ru-RU" sz="2800" dirty="0" err="1">
                <a:latin typeface="Times New Roman" pitchFamily="18" charset="0"/>
                <a:cs typeface="Times New Roman" pitchFamily="18" charset="0"/>
              </a:rPr>
              <a:t>task</a:t>
            </a:r>
            <a:r>
              <a:rPr lang="ru-RU" sz="2800" dirty="0">
                <a:latin typeface="Times New Roman" pitchFamily="18" charset="0"/>
                <a:cs typeface="Times New Roman" pitchFamily="18" charset="0"/>
              </a:rPr>
              <a:t> is </a:t>
            </a:r>
            <a:r>
              <a:rPr lang="ru-RU" sz="2800" dirty="0" err="1">
                <a:latin typeface="Times New Roman" pitchFamily="18" charset="0"/>
                <a:cs typeface="Times New Roman" pitchFamily="18" charset="0"/>
              </a:rPr>
              <a:t>difficult</a:t>
            </a:r>
            <a:r>
              <a:rPr lang="ru-RU" sz="2800" dirty="0">
                <a:latin typeface="Times New Roman" pitchFamily="18" charset="0"/>
                <a:cs typeface="Times New Roman" pitchFamily="18" charset="0"/>
              </a:rPr>
              <a:t>.	</a:t>
            </a:r>
            <a:endParaRPr lang="ru-RU" sz="2400" dirty="0">
              <a:latin typeface="Cambria" pitchFamily="18" charset="0"/>
            </a:endParaRPr>
          </a:p>
        </p:txBody>
      </p:sp>
      <p:sp>
        <p:nvSpPr>
          <p:cNvPr id="8705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5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8705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mbria" pitchFamily="18" charset="0"/>
            </a:endParaRPr>
          </a:p>
        </p:txBody>
      </p:sp>
      <p:sp>
        <p:nvSpPr>
          <p:cNvPr id="20" name="Прямоугольник 19"/>
          <p:cNvSpPr/>
          <p:nvPr/>
        </p:nvSpPr>
        <p:spPr>
          <a:xfrm>
            <a:off x="0" y="142852"/>
            <a:ext cx="9144000" cy="1569660"/>
          </a:xfrm>
          <a:prstGeom prst="rect">
            <a:avLst/>
          </a:prstGeom>
        </p:spPr>
        <p:txBody>
          <a:bodyPr>
            <a:spAutoFit/>
          </a:bodyPr>
          <a:lstStyle/>
          <a:p>
            <a:pPr marL="542925">
              <a:defRPr/>
            </a:pPr>
            <a:r>
              <a:rPr lang="en-US" sz="3200" b="1" dirty="0" smtClean="0">
                <a:ln>
                  <a:solidFill>
                    <a:schemeClr val="tx2">
                      <a:lumMod val="50000"/>
                    </a:schemeClr>
                  </a:solidFill>
                </a:ln>
                <a:solidFill>
                  <a:schemeClr val="tx2">
                    <a:lumMod val="75000"/>
                  </a:schemeClr>
                </a:solidFill>
                <a:latin typeface="Monotype Corsiva" pitchFamily="66" charset="0"/>
              </a:rPr>
              <a:t>Plaintext  </a:t>
            </a:r>
            <a:r>
              <a:rPr lang="en-US" sz="3200" b="1" dirty="0">
                <a:ln>
                  <a:solidFill>
                    <a:schemeClr val="tx2">
                      <a:lumMod val="50000"/>
                    </a:schemeClr>
                  </a:solidFill>
                </a:ln>
                <a:solidFill>
                  <a:schemeClr val="tx2">
                    <a:lumMod val="75000"/>
                  </a:schemeClr>
                </a:solidFill>
                <a:latin typeface="Monotype Corsiva" pitchFamily="66" charset="0"/>
              </a:rPr>
              <a:t>attacks on i-invertible n-ary groupoid</a:t>
            </a:r>
          </a:p>
          <a:p>
            <a:pPr marL="542925" indent="352425">
              <a:defRPr/>
            </a:pPr>
            <a:r>
              <a:rPr lang="en-US" sz="3200" b="1" dirty="0">
                <a:ln>
                  <a:solidFill>
                    <a:schemeClr val="tx2">
                      <a:lumMod val="50000"/>
                    </a:schemeClr>
                  </a:solidFill>
                </a:ln>
                <a:solidFill>
                  <a:schemeClr val="tx2">
                    <a:lumMod val="75000"/>
                  </a:schemeClr>
                </a:solidFill>
                <a:latin typeface="Monotype Corsiva" pitchFamily="66" charset="0"/>
              </a:rPr>
              <a:t>(Generalized algorithm </a:t>
            </a:r>
            <a:r>
              <a:rPr lang="ru-RU" sz="3200" b="1" dirty="0">
                <a:ln>
                  <a:solidFill>
                    <a:schemeClr val="tx2">
                      <a:lumMod val="50000"/>
                    </a:schemeClr>
                  </a:solidFill>
                </a:ln>
                <a:solidFill>
                  <a:schemeClr val="tx2">
                    <a:lumMod val="75000"/>
                  </a:schemeClr>
                </a:solidFill>
                <a:latin typeface="Monotype Corsiva" pitchFamily="66" charset="0"/>
              </a:rPr>
              <a:t>2</a:t>
            </a:r>
            <a:r>
              <a:rPr lang="en-US" sz="3200" b="1" dirty="0">
                <a:ln>
                  <a:solidFill>
                    <a:schemeClr val="tx2">
                      <a:lumMod val="50000"/>
                    </a:schemeClr>
                  </a:solidFill>
                </a:ln>
                <a:solidFill>
                  <a:schemeClr val="tx2">
                    <a:lumMod val="75000"/>
                  </a:schemeClr>
                </a:solidFill>
                <a:latin typeface="Monotype Corsiva" pitchFamily="66" charset="0"/>
              </a:rPr>
              <a:t>)</a:t>
            </a:r>
          </a:p>
          <a:p>
            <a:pPr marL="719138" indent="-358775" fontAlgn="auto">
              <a:spcBef>
                <a:spcPts val="0"/>
              </a:spcBef>
              <a:spcAft>
                <a:spcPts val="0"/>
              </a:spcAft>
              <a:defRPr/>
            </a:pPr>
            <a:endParaRPr lang="ru-RU" sz="3200" dirty="0">
              <a:latin typeface="+mn-lt"/>
            </a:endParaRPr>
          </a:p>
        </p:txBody>
      </p:sp>
      <p:sp>
        <p:nvSpPr>
          <p:cNvPr id="19" name="Прямоугольник 18"/>
          <p:cNvSpPr/>
          <p:nvPr/>
        </p:nvSpPr>
        <p:spPr>
          <a:xfrm>
            <a:off x="964381" y="4093823"/>
            <a:ext cx="7286676" cy="1384995"/>
          </a:xfrm>
          <a:prstGeom prst="rect">
            <a:avLst/>
          </a:prstGeom>
        </p:spPr>
        <p:txBody>
          <a:bodyPr wrap="square">
            <a:prstTxWarp prst="textPlain">
              <a:avLst/>
            </a:prstTxWarp>
            <a:spAutoFit/>
          </a:bodyPr>
          <a:lstStyle/>
          <a:p>
            <a:r>
              <a:rPr lang="ru-RU" dirty="0">
                <a:latin typeface="Times New Roman" pitchFamily="18" charset="0"/>
                <a:cs typeface="Times New Roman" pitchFamily="18" charset="0"/>
              </a:rPr>
              <a:t> </a:t>
            </a:r>
            <a:r>
              <a:rPr lang="ru-RU" sz="2800" dirty="0" err="1" smtClean="0">
                <a:latin typeface="Times New Roman" pitchFamily="18" charset="0"/>
                <a:cs typeface="Times New Roman" pitchFamily="18" charset="0"/>
              </a:rPr>
              <a:t>In</a:t>
            </a:r>
            <a:r>
              <a:rPr lang="ru-RU" sz="2800" dirty="0" smtClean="0">
                <a:latin typeface="Times New Roman" pitchFamily="18" charset="0"/>
                <a:cs typeface="Times New Roman" pitchFamily="18" charset="0"/>
              </a:rPr>
              <a:t> </a:t>
            </a:r>
            <a:r>
              <a:rPr lang="ru-RU" sz="2800" dirty="0" err="1">
                <a:latin typeface="Times New Roman" pitchFamily="18" charset="0"/>
                <a:cs typeface="Times New Roman" pitchFamily="18" charset="0"/>
              </a:rPr>
              <a:t>each</a:t>
            </a:r>
            <a:r>
              <a:rPr lang="ru-RU" sz="2800" dirty="0">
                <a:latin typeface="Times New Roman" pitchFamily="18" charset="0"/>
                <a:cs typeface="Times New Roman" pitchFamily="18" charset="0"/>
              </a:rPr>
              <a:t> case, the </a:t>
            </a:r>
            <a:r>
              <a:rPr lang="ru-RU" sz="2800" dirty="0" err="1">
                <a:latin typeface="Times New Roman" pitchFamily="18" charset="0"/>
                <a:cs typeface="Times New Roman" pitchFamily="18" charset="0"/>
              </a:rPr>
              <a:t>number</a:t>
            </a:r>
            <a:r>
              <a:rPr lang="ru-RU" sz="2800" dirty="0">
                <a:latin typeface="Times New Roman" pitchFamily="18" charset="0"/>
                <a:cs typeface="Times New Roman" pitchFamily="18" charset="0"/>
              </a:rPr>
              <a:t> of </a:t>
            </a:r>
            <a:r>
              <a:rPr lang="ru-RU" sz="2800" dirty="0" err="1">
                <a:latin typeface="Times New Roman" pitchFamily="18" charset="0"/>
                <a:cs typeface="Times New Roman" pitchFamily="18" charset="0"/>
              </a:rPr>
              <a:t>symbols</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used</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will</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also</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vary</a:t>
            </a:r>
            <a:r>
              <a:rPr lang="ru-RU" sz="2800" dirty="0">
                <a:latin typeface="Times New Roman" pitchFamily="18" charset="0"/>
                <a:cs typeface="Times New Roman" pitchFamily="18" charset="0"/>
              </a:rPr>
              <a:t>. And this </a:t>
            </a:r>
            <a:r>
              <a:rPr lang="ru-RU" sz="2800" dirty="0" err="1">
                <a:latin typeface="Times New Roman" pitchFamily="18" charset="0"/>
                <a:cs typeface="Times New Roman" pitchFamily="18" charset="0"/>
              </a:rPr>
              <a:t>means</a:t>
            </a:r>
            <a:r>
              <a:rPr lang="ru-RU" sz="2800" dirty="0">
                <a:latin typeface="Times New Roman" pitchFamily="18" charset="0"/>
                <a:cs typeface="Times New Roman" pitchFamily="18" charset="0"/>
              </a:rPr>
              <a:t> </a:t>
            </a:r>
            <a:r>
              <a:rPr lang="en-US" sz="2800" dirty="0">
                <a:latin typeface="Times New Roman" pitchFamily="18" charset="0"/>
                <a:cs typeface="Times New Roman" pitchFamily="18" charset="0"/>
              </a:rPr>
              <a:t>that</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hacking</a:t>
            </a:r>
            <a:r>
              <a:rPr lang="ru-RU" sz="2800" dirty="0">
                <a:latin typeface="Times New Roman" pitchFamily="18" charset="0"/>
                <a:cs typeface="Times New Roman" pitchFamily="18" charset="0"/>
              </a:rPr>
              <a:t> such </a:t>
            </a:r>
            <a:r>
              <a:rPr lang="ru-RU" sz="2800" dirty="0" err="1">
                <a:latin typeface="Times New Roman" pitchFamily="18" charset="0"/>
                <a:cs typeface="Times New Roman" pitchFamily="18" charset="0"/>
              </a:rPr>
              <a:t>an</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attack</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becomes</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extremely</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difficult</a:t>
            </a:r>
            <a:r>
              <a:rPr lang="ru-RU" sz="2800" dirty="0">
                <a:latin typeface="Times New Roman" pitchFamily="18" charset="0"/>
                <a:cs typeface="Times New Roman" pitchFamily="18" charset="0"/>
              </a:rPr>
              <a:t>.</a:t>
            </a:r>
            <a:endParaRPr lang="ru-RU" sz="1600" dirty="0">
              <a:latin typeface="Cambria"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4)">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fld id="{725C68B6-61C2-468F-89AB-4B9F7531AA68}" type="slidenum">
              <a:rPr lang="ru-RU" sz="1600" b="1" smtClean="0">
                <a:solidFill>
                  <a:schemeClr val="tx1"/>
                </a:solidFill>
                <a:latin typeface="Arial" pitchFamily="34" charset="0"/>
                <a:cs typeface="Arial" pitchFamily="34" charset="0"/>
              </a:rPr>
              <a:pPr/>
              <a:t>48</a:t>
            </a:fld>
            <a:endParaRPr lang="ru-RU" sz="1600" b="1" dirty="0">
              <a:solidFill>
                <a:schemeClr val="tx1"/>
              </a:solidFill>
              <a:latin typeface="Arial" pitchFamily="34" charset="0"/>
              <a:cs typeface="Arial" pitchFamily="34" charset="0"/>
            </a:endParaRPr>
          </a:p>
        </p:txBody>
      </p:sp>
      <p:sp>
        <p:nvSpPr>
          <p:cNvPr id="9" name="Прямоугольник 8"/>
          <p:cNvSpPr/>
          <p:nvPr/>
        </p:nvSpPr>
        <p:spPr>
          <a:xfrm>
            <a:off x="0" y="142852"/>
            <a:ext cx="9144000" cy="584775"/>
          </a:xfrm>
          <a:prstGeom prst="rect">
            <a:avLst/>
          </a:prstGeom>
        </p:spPr>
        <p:txBody>
          <a:bodyPr wrap="square">
            <a:spAutoFit/>
          </a:bodyPr>
          <a:lstStyle/>
          <a:p>
            <a:pPr marL="542925"/>
            <a:r>
              <a:rPr lang="en-US" sz="3200" b="1" dirty="0" smtClean="0">
                <a:ln>
                  <a:solidFill>
                    <a:schemeClr val="tx1">
                      <a:lumMod val="95000"/>
                      <a:lumOff val="5000"/>
                    </a:schemeClr>
                  </a:solidFill>
                </a:ln>
                <a:solidFill>
                  <a:schemeClr val="tx2">
                    <a:lumMod val="50000"/>
                  </a:schemeClr>
                </a:solidFill>
                <a:latin typeface="Monotype Corsiva" pitchFamily="66" charset="0"/>
              </a:rPr>
              <a:t>Conclusion</a:t>
            </a:r>
            <a:endParaRPr lang="ru-RU" sz="3200" b="1" dirty="0">
              <a:ln>
                <a:solidFill>
                  <a:schemeClr val="tx1">
                    <a:lumMod val="95000"/>
                    <a:lumOff val="5000"/>
                  </a:schemeClr>
                </a:solidFill>
              </a:ln>
              <a:solidFill>
                <a:schemeClr val="tx2">
                  <a:lumMod val="50000"/>
                </a:schemeClr>
              </a:solidFill>
              <a:latin typeface="Monotype Corsiva" pitchFamily="66" charset="0"/>
            </a:endParaRPr>
          </a:p>
        </p:txBody>
      </p:sp>
      <p:pic>
        <p:nvPicPr>
          <p:cNvPr id="10242" name="Picture 2"/>
          <p:cNvPicPr>
            <a:picLocks noChangeAspect="1" noChangeArrowheads="1"/>
          </p:cNvPicPr>
          <p:nvPr/>
        </p:nvPicPr>
        <p:blipFill>
          <a:blip r:embed="rId3" cstate="print">
            <a:lum bright="-20000" contrast="40000"/>
          </a:blip>
          <a:srcRect l="29609" t="26041" r="28203" b="28125"/>
          <a:stretch>
            <a:fillRect/>
          </a:stretch>
        </p:blipFill>
        <p:spPr bwMode="auto">
          <a:xfrm>
            <a:off x="142844" y="785794"/>
            <a:ext cx="8884320" cy="5516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fld id="{725C68B6-61C2-468F-89AB-4B9F7531AA68}" type="slidenum">
              <a:rPr lang="ru-RU" sz="1600" b="1" smtClean="0">
                <a:solidFill>
                  <a:schemeClr val="tx1"/>
                </a:solidFill>
                <a:latin typeface="Arial" pitchFamily="34" charset="0"/>
                <a:cs typeface="Arial" pitchFamily="34" charset="0"/>
              </a:rPr>
              <a:pPr/>
              <a:t>49</a:t>
            </a:fld>
            <a:endParaRPr lang="ru-RU" sz="1600" b="1"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lum bright="-20000" contrast="40000"/>
          </a:blip>
          <a:srcRect l="29593" t="27016" r="28226" b="26685"/>
          <a:stretch>
            <a:fillRect/>
          </a:stretch>
        </p:blipFill>
        <p:spPr bwMode="auto">
          <a:xfrm>
            <a:off x="142844" y="857232"/>
            <a:ext cx="8865356" cy="54733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Прямоугольник 5"/>
          <p:cNvSpPr/>
          <p:nvPr/>
        </p:nvSpPr>
        <p:spPr>
          <a:xfrm>
            <a:off x="0" y="142852"/>
            <a:ext cx="9144000" cy="584775"/>
          </a:xfrm>
          <a:prstGeom prst="rect">
            <a:avLst/>
          </a:prstGeom>
        </p:spPr>
        <p:txBody>
          <a:bodyPr wrap="square">
            <a:spAutoFit/>
          </a:bodyPr>
          <a:lstStyle/>
          <a:p>
            <a:pPr marL="542925"/>
            <a:r>
              <a:rPr lang="en-US" sz="3200" b="1" dirty="0" smtClean="0">
                <a:ln>
                  <a:solidFill>
                    <a:schemeClr val="tx1">
                      <a:lumMod val="95000"/>
                      <a:lumOff val="5000"/>
                    </a:schemeClr>
                  </a:solidFill>
                </a:ln>
                <a:solidFill>
                  <a:schemeClr val="tx2">
                    <a:lumMod val="50000"/>
                  </a:schemeClr>
                </a:solidFill>
                <a:latin typeface="Monotype Corsiva" pitchFamily="66" charset="0"/>
              </a:rPr>
              <a:t>Conclusion</a:t>
            </a:r>
            <a:endParaRPr lang="ru-RU" sz="3200" b="1" dirty="0">
              <a:ln>
                <a:solidFill>
                  <a:schemeClr val="tx1">
                    <a:lumMod val="95000"/>
                    <a:lumOff val="5000"/>
                  </a:schemeClr>
                </a:solidFill>
              </a:ln>
              <a:solidFill>
                <a:schemeClr val="tx2">
                  <a:lumMod val="50000"/>
                </a:schemeClr>
              </a:solidFill>
              <a:latin typeface="Monotype Corsiva" pitchFamily="66" charset="0"/>
            </a:endParaRPr>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3000"/>
            <a:lum/>
          </a:blip>
          <a:srcRect/>
          <a:stretch>
            <a:fillRect l="-10000" r="-10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1214438"/>
          </a:xfrm>
        </p:spPr>
        <p:txBody>
          <a:bodyPr>
            <a:noAutofit/>
          </a:bodyPr>
          <a:lstStyle/>
          <a:p>
            <a:pPr marL="542925" algn="l" fontAlgn="base">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Some </a:t>
            </a:r>
            <a:r>
              <a:rPr lang="en-US" sz="3200" b="1" dirty="0">
                <a:ln>
                  <a:solidFill>
                    <a:schemeClr val="tx2">
                      <a:lumMod val="50000"/>
                    </a:schemeClr>
                  </a:solidFill>
                </a:ln>
                <a:solidFill>
                  <a:schemeClr val="tx2">
                    <a:lumMod val="75000"/>
                  </a:schemeClr>
                </a:solidFill>
                <a:latin typeface="Monotype Corsiva" pitchFamily="66" charset="0"/>
              </a:rPr>
              <a:t>definitions</a:t>
            </a:r>
            <a:br>
              <a:rPr lang="en-US" sz="3200" b="1" dirty="0">
                <a:ln>
                  <a:solidFill>
                    <a:schemeClr val="tx2">
                      <a:lumMod val="50000"/>
                    </a:schemeClr>
                  </a:solidFill>
                </a:ln>
                <a:solidFill>
                  <a:schemeClr val="tx2">
                    <a:lumMod val="75000"/>
                  </a:schemeClr>
                </a:solidFill>
                <a:latin typeface="Monotype Corsiva" pitchFamily="66" charset="0"/>
              </a:rPr>
            </a:br>
            <a:endParaRPr lang="en-US" sz="4300" dirty="0">
              <a:ln>
                <a:solidFill>
                  <a:schemeClr val="tx2">
                    <a:lumMod val="50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5</a:t>
            </a:fld>
            <a:endParaRPr lang="ru-RU" dirty="0"/>
          </a:p>
        </p:txBody>
      </p:sp>
      <p:sp>
        <p:nvSpPr>
          <p:cNvPr id="7" name="Содержимое 6"/>
          <p:cNvSpPr>
            <a:spLocks noGrp="1"/>
          </p:cNvSpPr>
          <p:nvPr>
            <p:ph idx="1"/>
          </p:nvPr>
        </p:nvSpPr>
        <p:spPr>
          <a:xfrm>
            <a:off x="0" y="571480"/>
            <a:ext cx="9144000" cy="6143644"/>
          </a:xfrm>
        </p:spPr>
        <p:txBody>
          <a:bodyPr>
            <a:noAutofit/>
          </a:bodyPr>
          <a:lstStyle/>
          <a:p>
            <a:pPr marL="361950" indent="0">
              <a:buNone/>
            </a:pPr>
            <a:r>
              <a:rPr lang="en-US" sz="2400" dirty="0">
                <a:latin typeface="Times New Roman" pitchFamily="18" charset="0"/>
                <a:cs typeface="Times New Roman" pitchFamily="18" charset="0"/>
              </a:rPr>
              <a:t>	With a quasigroup</a:t>
            </a:r>
            <a:r>
              <a:rPr lang="ru-RU" sz="2400" dirty="0">
                <a:latin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en-US" sz="2400" b="1" i="1" dirty="0">
                <a:latin typeface="Times New Roman" pitchFamily="18" charset="0"/>
                <a:ea typeface="Times New Roman" pitchFamily="18" charset="0"/>
                <a:cs typeface="Times New Roman" pitchFamily="18" charset="0"/>
              </a:rPr>
              <a:t>Q</a:t>
            </a:r>
            <a:r>
              <a:rPr lang="en-GB" sz="2400" b="1" i="1" dirty="0">
                <a:latin typeface="Times New Roman" pitchFamily="18" charset="0"/>
                <a:ea typeface="Times New Roman" pitchFamily="18" charset="0"/>
                <a:cs typeface="Times New Roman" pitchFamily="18" charset="0"/>
              </a:rPr>
              <a:t>, A) </a:t>
            </a:r>
            <a:r>
              <a:rPr lang="en-US" sz="2400" dirty="0">
                <a:latin typeface="Times New Roman" pitchFamily="18" charset="0"/>
                <a:cs typeface="Times New Roman" pitchFamily="18" charset="0"/>
              </a:rPr>
              <a:t> it is possible to associate five others, so-called parastrophes of  quasigroup </a:t>
            </a:r>
            <a:r>
              <a:rPr lang="en-GB" sz="2400" b="1" i="1" dirty="0">
                <a:latin typeface="Times New Roman" pitchFamily="18" charset="0"/>
                <a:ea typeface="Times New Roman" pitchFamily="18" charset="0"/>
                <a:cs typeface="Times New Roman" pitchFamily="18" charset="0"/>
              </a:rPr>
              <a:t>(</a:t>
            </a:r>
            <a:r>
              <a:rPr lang="en-US" sz="2400" b="1" i="1" dirty="0">
                <a:latin typeface="Times New Roman" pitchFamily="18" charset="0"/>
                <a:ea typeface="Times New Roman" pitchFamily="18" charset="0"/>
                <a:cs typeface="Times New Roman" pitchFamily="18" charset="0"/>
              </a:rPr>
              <a:t>Q</a:t>
            </a:r>
            <a:r>
              <a:rPr lang="en-GB" sz="2400" b="1" i="1" dirty="0">
                <a:latin typeface="Times New Roman" pitchFamily="18" charset="0"/>
                <a:ea typeface="Times New Roman" pitchFamily="18" charset="0"/>
                <a:cs typeface="Times New Roman" pitchFamily="18" charset="0"/>
              </a:rPr>
              <a:t>, A)</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a:t>
            </a:r>
          </a:p>
          <a:p>
            <a:pPr marL="361950" indent="0" algn="ctr">
              <a:lnSpc>
                <a:spcPct val="120000"/>
              </a:lnSpc>
              <a:buNone/>
            </a:pPr>
            <a:r>
              <a:rPr lang="en-US" sz="2400" b="1" i="1" dirty="0">
                <a:latin typeface="Times New Roman" pitchFamily="18" charset="0"/>
                <a:cs typeface="Times New Roman" pitchFamily="18" charset="0"/>
              </a:rPr>
              <a:t>A</a:t>
            </a:r>
            <a:r>
              <a:rPr lang="en-US" sz="2400" b="1" i="1" baseline="30000" dirty="0">
                <a:latin typeface="Times New Roman" pitchFamily="18" charset="0"/>
                <a:cs typeface="Times New Roman" pitchFamily="18" charset="0"/>
              </a:rPr>
              <a:t>(12)</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2</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1</a:t>
            </a:r>
            <a:r>
              <a:rPr lang="en-US" sz="2400" b="1" i="1" dirty="0">
                <a:latin typeface="Times New Roman" pitchFamily="18" charset="0"/>
                <a:cs typeface="Times New Roman" pitchFamily="18" charset="0"/>
              </a:rPr>
              <a:t>) = x</a:t>
            </a:r>
            <a:r>
              <a:rPr lang="en-US" sz="2400" b="1" i="1" baseline="-25000" dirty="0">
                <a:latin typeface="Times New Roman" pitchFamily="18" charset="0"/>
                <a:cs typeface="Times New Roman" pitchFamily="18" charset="0"/>
              </a:rPr>
              <a:t>3</a:t>
            </a:r>
            <a:r>
              <a:rPr lang="en-US" sz="2400" b="1"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operation</a:t>
            </a:r>
            <a:r>
              <a:rPr lang="en-US" sz="2400"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i="1" dirty="0">
                <a:latin typeface="Times New Roman" pitchFamily="18" charset="0"/>
                <a:cs typeface="Times New Roman" pitchFamily="18" charset="0"/>
              </a:rPr>
              <a:t>)</a:t>
            </a:r>
          </a:p>
          <a:p>
            <a:pPr marL="361950" indent="0" algn="ctr">
              <a:lnSpc>
                <a:spcPct val="120000"/>
              </a:lnSpc>
              <a:buNone/>
            </a:pPr>
            <a:r>
              <a:rPr lang="en-US" sz="2400" b="1" i="1" dirty="0">
                <a:latin typeface="Times New Roman" pitchFamily="18" charset="0"/>
                <a:cs typeface="Times New Roman" pitchFamily="18" charset="0"/>
              </a:rPr>
              <a:t>A</a:t>
            </a:r>
            <a:r>
              <a:rPr lang="en-US" sz="2400" b="1" i="1" baseline="30000" dirty="0">
                <a:latin typeface="Times New Roman" pitchFamily="18" charset="0"/>
                <a:cs typeface="Times New Roman" pitchFamily="18" charset="0"/>
              </a:rPr>
              <a:t>(13)</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1</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3</a:t>
            </a:r>
            <a:r>
              <a:rPr lang="en-US" sz="2400" b="1" i="1" dirty="0">
                <a:latin typeface="Times New Roman" pitchFamily="18" charset="0"/>
                <a:cs typeface="Times New Roman" pitchFamily="18" charset="0"/>
              </a:rPr>
              <a:t>) = x</a:t>
            </a:r>
            <a:r>
              <a:rPr lang="en-US" sz="2400" b="1" i="1" baseline="-25000" dirty="0">
                <a:latin typeface="Times New Roman" pitchFamily="18" charset="0"/>
                <a:cs typeface="Times New Roman" pitchFamily="18" charset="0"/>
              </a:rPr>
              <a:t>2</a:t>
            </a:r>
            <a:r>
              <a:rPr lang="en-US" sz="2400" b="1"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operation</a:t>
            </a:r>
            <a:r>
              <a:rPr lang="en-US" sz="2400"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i="1" dirty="0">
                <a:latin typeface="Times New Roman" pitchFamily="18" charset="0"/>
                <a:cs typeface="Times New Roman" pitchFamily="18" charset="0"/>
              </a:rPr>
              <a:t>)</a:t>
            </a:r>
          </a:p>
          <a:p>
            <a:pPr marL="361950" indent="0" algn="ctr">
              <a:lnSpc>
                <a:spcPct val="120000"/>
              </a:lnSpc>
              <a:buNone/>
            </a:pPr>
            <a:r>
              <a:rPr lang="en-US" sz="2400" b="1" i="1" dirty="0">
                <a:latin typeface="Times New Roman" pitchFamily="18" charset="0"/>
                <a:cs typeface="Times New Roman" pitchFamily="18" charset="0"/>
              </a:rPr>
              <a:t>A</a:t>
            </a:r>
            <a:r>
              <a:rPr lang="en-US" sz="2400" b="1" i="1" baseline="30000" dirty="0">
                <a:latin typeface="Times New Roman" pitchFamily="18" charset="0"/>
                <a:cs typeface="Times New Roman" pitchFamily="18" charset="0"/>
              </a:rPr>
              <a:t>(23)</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1</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3</a:t>
            </a:r>
            <a:r>
              <a:rPr lang="en-US" sz="2400" b="1" i="1" dirty="0">
                <a:latin typeface="Times New Roman" pitchFamily="18" charset="0"/>
                <a:cs typeface="Times New Roman" pitchFamily="18" charset="0"/>
              </a:rPr>
              <a:t>) = x</a:t>
            </a:r>
            <a:r>
              <a:rPr lang="en-US" sz="2400" b="1" i="1" baseline="-25000" dirty="0">
                <a:latin typeface="Times New Roman" pitchFamily="18" charset="0"/>
                <a:cs typeface="Times New Roman" pitchFamily="18" charset="0"/>
              </a:rPr>
              <a:t>2</a:t>
            </a:r>
            <a:r>
              <a:rPr lang="en-US" sz="2400" b="1"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operation</a:t>
            </a:r>
            <a:r>
              <a:rPr lang="en-US" sz="2400"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i="1" dirty="0">
                <a:latin typeface="Times New Roman" pitchFamily="18" charset="0"/>
                <a:cs typeface="Times New Roman" pitchFamily="18" charset="0"/>
              </a:rPr>
              <a:t>)</a:t>
            </a:r>
          </a:p>
          <a:p>
            <a:pPr marL="361950" indent="0" algn="ctr">
              <a:lnSpc>
                <a:spcPct val="120000"/>
              </a:lnSpc>
              <a:buNone/>
            </a:pPr>
            <a:r>
              <a:rPr lang="en-US" sz="2400" b="1" i="1" dirty="0">
                <a:latin typeface="Times New Roman" pitchFamily="18" charset="0"/>
                <a:cs typeface="Times New Roman" pitchFamily="18" charset="0"/>
              </a:rPr>
              <a:t>A</a:t>
            </a:r>
            <a:r>
              <a:rPr lang="en-US" sz="2400" b="1" i="1" baseline="30000" dirty="0">
                <a:latin typeface="Times New Roman" pitchFamily="18" charset="0"/>
                <a:cs typeface="Times New Roman" pitchFamily="18" charset="0"/>
              </a:rPr>
              <a:t>(123)</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2</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3</a:t>
            </a:r>
            <a:r>
              <a:rPr lang="en-US" sz="2400" b="1" i="1" dirty="0">
                <a:latin typeface="Times New Roman" pitchFamily="18" charset="0"/>
                <a:cs typeface="Times New Roman" pitchFamily="18" charset="0"/>
              </a:rPr>
              <a:t>) = x</a:t>
            </a:r>
            <a:r>
              <a:rPr lang="en-US" sz="2400" b="1" i="1" baseline="-25000" dirty="0">
                <a:latin typeface="Times New Roman" pitchFamily="18" charset="0"/>
                <a:cs typeface="Times New Roman" pitchFamily="18" charset="0"/>
              </a:rPr>
              <a:t>1</a:t>
            </a:r>
            <a:r>
              <a:rPr lang="en-US" sz="2400" b="1"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operation</a:t>
            </a:r>
            <a:r>
              <a:rPr lang="en-US" sz="2400"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i="1" dirty="0">
                <a:latin typeface="Times New Roman" pitchFamily="18" charset="0"/>
                <a:cs typeface="Times New Roman" pitchFamily="18" charset="0"/>
              </a:rPr>
              <a:t>)</a:t>
            </a:r>
          </a:p>
          <a:p>
            <a:pPr marL="361950" indent="0" algn="ctr">
              <a:lnSpc>
                <a:spcPct val="150000"/>
              </a:lnSpc>
              <a:buNone/>
            </a:pPr>
            <a:r>
              <a:rPr lang="en-US" sz="2400" b="1" i="1" dirty="0">
                <a:latin typeface="Times New Roman" pitchFamily="18" charset="0"/>
                <a:cs typeface="Times New Roman" pitchFamily="18" charset="0"/>
              </a:rPr>
              <a:t>A</a:t>
            </a:r>
            <a:r>
              <a:rPr lang="en-US" sz="2400" b="1" i="1" baseline="30000" dirty="0">
                <a:latin typeface="Times New Roman" pitchFamily="18" charset="0"/>
                <a:cs typeface="Times New Roman" pitchFamily="18" charset="0"/>
              </a:rPr>
              <a:t>(132)</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3</a:t>
            </a:r>
            <a:r>
              <a:rPr lang="en-US" sz="2400" b="1" i="1" dirty="0">
                <a:latin typeface="Times New Roman" pitchFamily="18" charset="0"/>
                <a:cs typeface="Times New Roman" pitchFamily="18" charset="0"/>
              </a:rPr>
              <a:t>, x</a:t>
            </a:r>
            <a:r>
              <a:rPr lang="en-US" sz="2400" b="1" i="1" baseline="-25000" dirty="0">
                <a:latin typeface="Times New Roman" pitchFamily="18" charset="0"/>
                <a:cs typeface="Times New Roman" pitchFamily="18" charset="0"/>
              </a:rPr>
              <a:t>1</a:t>
            </a:r>
            <a:r>
              <a:rPr lang="en-US" sz="2400" b="1" i="1" dirty="0">
                <a:latin typeface="Times New Roman" pitchFamily="18" charset="0"/>
                <a:cs typeface="Times New Roman" pitchFamily="18" charset="0"/>
              </a:rPr>
              <a:t>) = x</a:t>
            </a:r>
            <a:r>
              <a:rPr lang="en-US" sz="2400" b="1" i="1" baseline="-25000" dirty="0">
                <a:latin typeface="Times New Roman" pitchFamily="18" charset="0"/>
                <a:cs typeface="Times New Roman" pitchFamily="18" charset="0"/>
              </a:rPr>
              <a:t>2</a:t>
            </a:r>
            <a:r>
              <a:rPr lang="en-US" sz="2400" b="1"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operation</a:t>
            </a:r>
            <a:r>
              <a:rPr lang="en-US" sz="2400" i="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i="1" dirty="0">
                <a:latin typeface="Times New Roman" pitchFamily="18" charset="0"/>
                <a:cs typeface="Times New Roman" pitchFamily="18" charset="0"/>
              </a:rPr>
              <a:t>)</a:t>
            </a:r>
          </a:p>
          <a:p>
            <a:pPr marL="361950" indent="0">
              <a:lnSpc>
                <a:spcPct val="150000"/>
              </a:lnSpc>
              <a:buNone/>
            </a:pPr>
            <a:r>
              <a:rPr lang="en-US" sz="2400" dirty="0">
                <a:latin typeface="Times New Roman" pitchFamily="18" charset="0"/>
                <a:cs typeface="Times New Roman" pitchFamily="18" charset="0"/>
              </a:rPr>
              <a:t>	A quasigroup </a:t>
            </a:r>
            <a:r>
              <a:rPr lang="en-GB" sz="2400" b="1" i="1" dirty="0">
                <a:latin typeface="Times New Roman" pitchFamily="18" charset="0"/>
                <a:ea typeface="Times New Roman" pitchFamily="18" charset="0"/>
                <a:cs typeface="Times New Roman" pitchFamily="18" charset="0"/>
              </a:rPr>
              <a:t>(</a:t>
            </a:r>
            <a:r>
              <a:rPr lang="en-US" sz="2400" b="1" i="1" dirty="0">
                <a:ea typeface="Times New Roman" pitchFamily="18" charset="0"/>
                <a:cs typeface="Times New Roman" pitchFamily="18" charset="0"/>
              </a:rPr>
              <a:t>Q</a:t>
            </a:r>
            <a:r>
              <a:rPr lang="en-GB" sz="2400" b="1" i="1" dirty="0">
                <a:ea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en-US" sz="2400" dirty="0">
                <a:latin typeface="Times New Roman" pitchFamily="18" charset="0"/>
                <a:cs typeface="Times New Roman" pitchFamily="18" charset="0"/>
              </a:rPr>
              <a:t> and its (23)-</a:t>
            </a:r>
            <a:r>
              <a:rPr lang="en-US" sz="2400" dirty="0" err="1">
                <a:latin typeface="Times New Roman" pitchFamily="18" charset="0"/>
                <a:cs typeface="Times New Roman" pitchFamily="18" charset="0"/>
              </a:rPr>
              <a:t>parastroph</a:t>
            </a:r>
            <a:r>
              <a:rPr lang="en-US" sz="2400" dirty="0">
                <a:latin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en-US" sz="2400" b="1" i="1" dirty="0">
                <a:latin typeface="Times New Roman" pitchFamily="18" charset="0"/>
                <a:ea typeface="Times New Roman" pitchFamily="18" charset="0"/>
                <a:cs typeface="Times New Roman" pitchFamily="18" charset="0"/>
              </a:rPr>
              <a:t>Q</a:t>
            </a:r>
            <a:r>
              <a:rPr lang="en-GB" sz="2400" b="1" i="1" dirty="0">
                <a:latin typeface="Times New Roman" pitchFamily="18" charset="0"/>
                <a:ea typeface="Times New Roman" pitchFamily="18" charset="0"/>
                <a:cs typeface="Times New Roman" pitchFamily="18" charset="0"/>
              </a:rPr>
              <a: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satisfy the following identities:</a:t>
            </a:r>
          </a:p>
          <a:p>
            <a:pPr marL="361950" indent="0" algn="ctr">
              <a:buNone/>
            </a:pPr>
            <a:r>
              <a:rPr lang="en-US" sz="2400" dirty="0">
                <a:latin typeface="Times New Roman" pitchFamily="18" charset="0"/>
                <a:cs typeface="Times New Roman" pitchFamily="18" charset="0"/>
              </a:rPr>
              <a:t> </a:t>
            </a:r>
            <a:r>
              <a:rPr lang="en-US" sz="2400" b="1" i="1" dirty="0">
                <a:latin typeface="Times New Roman" pitchFamily="18" charset="0"/>
                <a:cs typeface="Times New Roman" pitchFamily="18" charset="0"/>
              </a:rPr>
              <a:t>x\(</a:t>
            </a:r>
            <a:r>
              <a:rPr lang="en-US" sz="2400" b="1" i="1" dirty="0" err="1">
                <a:latin typeface="Times New Roman" pitchFamily="18" charset="0"/>
                <a:cs typeface="Times New Roman" pitchFamily="18" charset="0"/>
              </a:rPr>
              <a:t>x·y</a:t>
            </a:r>
            <a:r>
              <a:rPr lang="en-US" sz="2400" b="1" i="1" dirty="0">
                <a:latin typeface="Times New Roman" pitchFamily="18" charset="0"/>
                <a:cs typeface="Times New Roman" pitchFamily="18" charset="0"/>
              </a:rPr>
              <a:t>)=y ,   x·(x\y)=y      (3)</a:t>
            </a:r>
          </a:p>
          <a:p>
            <a:pPr marL="361950" indent="0">
              <a:buNone/>
            </a:pPr>
            <a:r>
              <a:rPr lang="en-US" sz="2400" dirty="0">
                <a:latin typeface="Times New Roman" pitchFamily="18" charset="0"/>
                <a:cs typeface="Times New Roman" pitchFamily="18" charset="0"/>
              </a:rPr>
              <a:t>	It is proposed to use this property of the quasigroups to construct a stream cipher, namely, the traditional Markovski algorithm. </a:t>
            </a:r>
            <a:endParaRPr lang="ru-RU" sz="2400" dirty="0">
              <a:latin typeface="Times New Roman" pitchFamily="18" charset="0"/>
              <a:cs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5000"/>
          </a:stretch>
        </a:blipFill>
        <a:effectLst/>
      </p:bgPr>
    </p:bg>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0" y="685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241" name="Rectangle 1"/>
          <p:cNvSpPr>
            <a:spLocks noChangeArrowheads="1"/>
          </p:cNvSpPr>
          <p:nvPr/>
        </p:nvSpPr>
        <p:spPr bwMode="auto">
          <a:xfrm>
            <a:off x="642910" y="797936"/>
            <a:ext cx="785818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36195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 attacks with selected ciphertext, built on the basis of </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-invertible </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-ary groupoid, the required number of characters is:</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R="0" lvl="0" indent="361950" algn="l" defTabSz="914400" rtl="0" eaLnBrk="1" fontAlgn="base" latinLnBrk="0" hangingPunct="1">
              <a:lnSpc>
                <a:spcPct val="100000"/>
              </a:lnSpc>
              <a:spcBef>
                <a:spcPct val="0"/>
              </a:spcBef>
              <a:spcAft>
                <a:spcPct val="0"/>
              </a:spcAft>
              <a:buClrTx/>
              <a:buSzTx/>
              <a:buFontTx/>
              <a:buNone/>
              <a:tabLst/>
            </a:pPr>
            <a:endParaRPr lang="en-US" sz="2400" dirty="0">
              <a:latin typeface="Times New Roman" pitchFamily="18" charset="0"/>
              <a:cs typeface="Times New Roman" pitchFamily="18" charset="0"/>
            </a:endParaRPr>
          </a:p>
          <a:p>
            <a:pPr lvl="0" indent="361950" fontAlgn="base">
              <a:spcBef>
                <a:spcPct val="0"/>
              </a:spcBef>
              <a:spcAft>
                <a:spcPct val="0"/>
              </a:spcAft>
            </a:pPr>
            <a:r>
              <a:rPr lang="en-US" sz="2400" dirty="0">
                <a:latin typeface="Times New Roman" pitchFamily="18" charset="0"/>
                <a:cs typeface="Times New Roman" pitchFamily="18" charset="0"/>
              </a:rPr>
              <a:t>So the minimum number of characters in a modified attack will be: </a:t>
            </a:r>
            <a:endParaRPr lang="ru-RU" sz="2400" dirty="0">
              <a:latin typeface="Times New Roman" pitchFamily="18" charset="0"/>
              <a:cs typeface="Times New Roman" pitchFamily="18" charset="0"/>
            </a:endParaRPr>
          </a:p>
          <a:p>
            <a:pPr lvl="0" indent="361950" fontAlgn="base">
              <a:spcBef>
                <a:spcPct val="0"/>
              </a:spcBef>
              <a:spcAft>
                <a:spcPct val="0"/>
              </a:spcAft>
            </a:pPr>
            <a:endParaRPr kumimoji="0" lang="ru-RU" sz="2400" b="0" i="0" u="none" strike="noStrike" cap="none" normalizeH="0" baseline="0" dirty="0">
              <a:ln>
                <a:noFill/>
              </a:ln>
              <a:solidFill>
                <a:schemeClr val="tx1"/>
              </a:solidFill>
              <a:effectLst/>
              <a:latin typeface="Times New Roman" pitchFamily="18" charset="0"/>
              <a:cs typeface="Times New Roman" pitchFamily="18" charset="0"/>
            </a:endParaRPr>
          </a:p>
          <a:p>
            <a:pPr lvl="0" fontAlgn="base">
              <a:spcBef>
                <a:spcPct val="0"/>
              </a:spcBef>
              <a:spcAft>
                <a:spcPct val="0"/>
              </a:spcAf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where</a:t>
            </a:r>
            <a:r>
              <a:rPr kumimoji="0" lang="en-US" sz="2400" b="0" i="0" u="none" strike="noStrike" cap="none" normalizeH="0" dirty="0">
                <a:ln>
                  <a:noFill/>
                </a:ln>
                <a:solidFill>
                  <a:schemeClr val="tx1"/>
                </a:solidFill>
                <a:effectLst/>
                <a:latin typeface="Times New Roman" pitchFamily="18" charset="0"/>
                <a:cs typeface="Times New Roman" pitchFamily="18" charset="0"/>
              </a:rPr>
              <a:t> </a:t>
            </a:r>
            <a:r>
              <a:rPr kumimoji="0" lang="en-US" sz="2400" b="1" i="1" u="none" strike="noStrike" cap="none" normalizeH="0" dirty="0">
                <a:ln>
                  <a:noFill/>
                </a:ln>
                <a:solidFill>
                  <a:schemeClr val="tx1"/>
                </a:solidFill>
                <a:effectLst/>
                <a:latin typeface="Times New Roman" pitchFamily="18" charset="0"/>
                <a:cs typeface="Times New Roman" pitchFamily="18" charset="0"/>
              </a:rPr>
              <a:t>m</a:t>
            </a:r>
            <a:r>
              <a:rPr kumimoji="0" lang="en-US" sz="2400" b="0" i="0" u="none" strike="noStrike" cap="none" normalizeH="0" dirty="0">
                <a:ln>
                  <a:noFill/>
                </a:ln>
                <a:solidFill>
                  <a:schemeClr val="tx1"/>
                </a:solidFill>
                <a:effectLst/>
                <a:latin typeface="Times New Roman" pitchFamily="18" charset="0"/>
                <a:cs typeface="Times New Roman" pitchFamily="18" charset="0"/>
              </a:rPr>
              <a:t> is the order of an </a:t>
            </a:r>
            <a:r>
              <a:rPr kumimoji="0" lang="en-US" sz="2400" b="1" i="1" u="none" strike="noStrike" cap="none" normalizeH="0" dirty="0">
                <a:ln>
                  <a:noFill/>
                </a:ln>
                <a:solidFill>
                  <a:schemeClr val="tx1"/>
                </a:solidFill>
                <a:effectLst/>
                <a:latin typeface="Times New Roman" pitchFamily="18" charset="0"/>
                <a:cs typeface="Times New Roman" pitchFamily="18" charset="0"/>
              </a:rPr>
              <a:t>n</a:t>
            </a:r>
            <a:r>
              <a:rPr kumimoji="0" lang="en-US" sz="2400" b="0" i="0" u="none" strike="noStrike" cap="none" normalizeH="0" dirty="0">
                <a:ln>
                  <a:noFill/>
                </a:ln>
                <a:solidFill>
                  <a:schemeClr val="tx1"/>
                </a:solidFill>
                <a:effectLst/>
                <a:latin typeface="Times New Roman" pitchFamily="18" charset="0"/>
                <a:cs typeface="Times New Roman" pitchFamily="18" charset="0"/>
              </a:rPr>
              <a:t>-ary groupoid. </a:t>
            </a:r>
            <a:endParaRPr kumimoji="0" lang="ru-RU" sz="2400" b="0" i="0" u="none" strike="noStrike" cap="none" normalizeH="0" dirty="0" smtClean="0">
              <a:ln>
                <a:noFill/>
              </a:ln>
              <a:solidFill>
                <a:schemeClr val="tx1"/>
              </a:solidFill>
              <a:effectLst/>
              <a:latin typeface="Times New Roman" pitchFamily="18" charset="0"/>
              <a:cs typeface="Times New Roman" pitchFamily="18" charset="0"/>
            </a:endParaRPr>
          </a:p>
          <a:p>
            <a:pPr lvl="0" fontAlgn="base">
              <a:spcBef>
                <a:spcPct val="0"/>
              </a:spcBef>
              <a:spcAft>
                <a:spcPct val="0"/>
              </a:spcAft>
              <a:tabLst>
                <a:tab pos="361950" algn="l"/>
              </a:tabLst>
            </a:pPr>
            <a:r>
              <a:rPr lang="ru-RU" sz="2400" dirty="0" smtClean="0">
                <a:latin typeface="Times New Roman" pitchFamily="18" charset="0"/>
                <a:cs typeface="Times New Roman" pitchFamily="18" charset="0"/>
              </a:rPr>
              <a:t>	</a:t>
            </a:r>
            <a:r>
              <a:rPr kumimoji="0" lang="en-US" sz="2400" b="0" i="0" u="none" strike="noStrike" cap="none" normalizeH="0" dirty="0" smtClean="0">
                <a:ln>
                  <a:noFill/>
                </a:ln>
                <a:solidFill>
                  <a:schemeClr val="tx1"/>
                </a:solidFill>
                <a:effectLst/>
                <a:latin typeface="Times New Roman" pitchFamily="18" charset="0"/>
                <a:cs typeface="Times New Roman" pitchFamily="18" charset="0"/>
              </a:rPr>
              <a:t>This </a:t>
            </a:r>
            <a:r>
              <a:rPr kumimoji="0" lang="en-US" sz="2400" b="0" i="0" u="none" strike="noStrike" cap="none" normalizeH="0" dirty="0">
                <a:ln>
                  <a:noFill/>
                </a:ln>
                <a:solidFill>
                  <a:schemeClr val="tx1"/>
                </a:solidFill>
                <a:effectLst/>
                <a:latin typeface="Times New Roman" pitchFamily="18" charset="0"/>
                <a:cs typeface="Times New Roman" pitchFamily="18" charset="0"/>
              </a:rPr>
              <a:t>estimation is one of the main results of our work.</a:t>
            </a:r>
            <a:endParaRPr kumimoji="0" lang="ru-RU" sz="2400" b="0" i="0" u="none" strike="noStrike" cap="none" normalizeH="0" dirty="0">
              <a:ln>
                <a:noFill/>
              </a:ln>
              <a:solidFill>
                <a:schemeClr val="tx1"/>
              </a:solidFill>
              <a:effectLst/>
              <a:latin typeface="Times New Roman" pitchFamily="18" charset="0"/>
              <a:cs typeface="Times New Roman" pitchFamily="18" charset="0"/>
            </a:endParaRPr>
          </a:p>
          <a:p>
            <a:pPr indent="361950"/>
            <a:r>
              <a:rPr lang="en-US" sz="2400" dirty="0">
                <a:latin typeface="Times New Roman" pitchFamily="18" charset="0"/>
                <a:cs typeface="Times New Roman" pitchFamily="18" charset="0"/>
              </a:rPr>
              <a:t>In the case of attacks using the selected plaintext, the variation limits for the number of test characters remain unknown.</a:t>
            </a:r>
            <a:endParaRPr lang="ru-RU" sz="2400" dirty="0">
              <a:latin typeface="Times New Roman" pitchFamily="18" charset="0"/>
              <a:cs typeface="Times New Roman" pitchFamily="18" charset="0"/>
            </a:endParaRPr>
          </a:p>
          <a:p>
            <a:pPr indent="361950"/>
            <a:r>
              <a:rPr lang="en-US" sz="2400" dirty="0">
                <a:latin typeface="Times New Roman" pitchFamily="18" charset="0"/>
                <a:cs typeface="Times New Roman" pitchFamily="18" charset="0"/>
              </a:rPr>
              <a:t> Cipher built with the use of the generalized algorithm 2 is more resistant to attacks.</a:t>
            </a:r>
          </a:p>
          <a:p>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lvl="0" indent="125413" fontAlgn="base">
              <a:spcBef>
                <a:spcPct val="0"/>
              </a:spcBef>
              <a:spcAft>
                <a:spcPct val="0"/>
              </a:spcAf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Номер слайда 6"/>
          <p:cNvSpPr>
            <a:spLocks noGrp="1"/>
          </p:cNvSpPr>
          <p:nvPr>
            <p:ph type="sldNum" sz="quarter" idx="12"/>
          </p:nvPr>
        </p:nvSpPr>
        <p:spPr/>
        <p:txBody>
          <a:bodyPr/>
          <a:lstStyle/>
          <a:p>
            <a:fld id="{725C68B6-61C2-468F-89AB-4B9F7531AA68}" type="slidenum">
              <a:rPr lang="ru-RU" sz="1600" b="1" smtClean="0">
                <a:solidFill>
                  <a:schemeClr val="tx1"/>
                </a:solidFill>
                <a:latin typeface="Arial" pitchFamily="34" charset="0"/>
                <a:cs typeface="Arial" pitchFamily="34" charset="0"/>
              </a:rPr>
              <a:pPr/>
              <a:t>50</a:t>
            </a:fld>
            <a:endParaRPr lang="ru-RU" sz="1600" b="1"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lum bright="-20000" contrast="30000"/>
          </a:blip>
          <a:srcRect l="45703" t="38542" r="39648" b="55208"/>
          <a:stretch>
            <a:fillRect/>
          </a:stretch>
        </p:blipFill>
        <p:spPr bwMode="auto">
          <a:xfrm>
            <a:off x="3112868" y="1613759"/>
            <a:ext cx="2550000" cy="61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3" cstate="print">
            <a:lum bright="-20000" contrast="30000"/>
          </a:blip>
          <a:srcRect l="47070" t="55208" r="43555" b="38542"/>
          <a:stretch>
            <a:fillRect/>
          </a:stretch>
        </p:blipFill>
        <p:spPr bwMode="auto">
          <a:xfrm>
            <a:off x="3571868" y="2636912"/>
            <a:ext cx="1632000" cy="61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Прямоугольник 9"/>
          <p:cNvSpPr/>
          <p:nvPr/>
        </p:nvSpPr>
        <p:spPr>
          <a:xfrm>
            <a:off x="0" y="0"/>
            <a:ext cx="9144000" cy="584775"/>
          </a:xfrm>
          <a:prstGeom prst="rect">
            <a:avLst/>
          </a:prstGeom>
        </p:spPr>
        <p:txBody>
          <a:bodyPr wrap="square">
            <a:spAutoFit/>
          </a:bodyPr>
          <a:lstStyle/>
          <a:p>
            <a:pPr marL="542925"/>
            <a:r>
              <a:rPr lang="en-US" sz="3200" b="1" dirty="0" smtClean="0">
                <a:ln>
                  <a:solidFill>
                    <a:schemeClr val="tx1">
                      <a:lumMod val="95000"/>
                      <a:lumOff val="5000"/>
                    </a:schemeClr>
                  </a:solidFill>
                </a:ln>
                <a:solidFill>
                  <a:schemeClr val="tx2">
                    <a:lumMod val="50000"/>
                  </a:schemeClr>
                </a:solidFill>
                <a:latin typeface="Monotype Corsiva" pitchFamily="66" charset="0"/>
              </a:rPr>
              <a:t>Conclusion</a:t>
            </a:r>
            <a:endParaRPr lang="ru-RU" sz="3200" b="1" dirty="0">
              <a:ln>
                <a:solidFill>
                  <a:schemeClr val="tx1">
                    <a:lumMod val="95000"/>
                    <a:lumOff val="5000"/>
                  </a:schemeClr>
                </a:solidFill>
              </a:ln>
              <a:solidFill>
                <a:schemeClr val="tx2">
                  <a:lumMod val="50000"/>
                </a:schemeClr>
              </a:solidFill>
              <a:latin typeface="Monotype Corsiva" pitchFamily="66"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edg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571480"/>
            <a:ext cx="885828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0363"/>
            <a:r>
              <a:rPr lang="en-US" sz="2400" b="1" dirty="0">
                <a:latin typeface="Times New Roman" pitchFamily="18" charset="0"/>
                <a:cs typeface="Times New Roman" pitchFamily="18" charset="0"/>
              </a:rPr>
              <a:t>[1]</a:t>
            </a:r>
            <a:r>
              <a:rPr lang="ru-RU"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M.Vojvoda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Cryptanalysis of a file encoding system based on quasigroup</a:t>
            </a:r>
            <a:r>
              <a:rPr lang="en-US" sz="2400" dirty="0">
                <a:latin typeface="Times New Roman" pitchFamily="18" charset="0"/>
                <a:cs typeface="Times New Roman" pitchFamily="18" charset="0"/>
              </a:rPr>
              <a:t>, presented at the ISCAM 2003, April 11-12, 2003, submitted to the Journal of Electrical Engineering.</a:t>
            </a:r>
            <a:endParaRPr lang="ru-RU" sz="2400" dirty="0">
              <a:latin typeface="Times New Roman" pitchFamily="18" charset="0"/>
              <a:cs typeface="Times New Roman" pitchFamily="18" charset="0"/>
            </a:endParaRPr>
          </a:p>
          <a:p>
            <a:pPr marL="360363"/>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M.Vojvoda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Attacks on a file encryption system based on quasigroup</a:t>
            </a:r>
            <a:r>
              <a:rPr lang="en-US" sz="2400" dirty="0">
                <a:latin typeface="Times New Roman" pitchFamily="18" charset="0"/>
                <a:cs typeface="Times New Roman" pitchFamily="18" charset="0"/>
              </a:rPr>
              <a:t>. Department of Mathematics, Faculty of Electrical Engineering and Information Technology, Slovak University of Technology, Bratislava, Slovak Republic, 2004.</a:t>
            </a:r>
          </a:p>
          <a:p>
            <a:pPr marL="360363" lvl="0" eaLnBrk="0" fontAlgn="base" hangingPunct="0">
              <a:spcBef>
                <a:spcPct val="0"/>
              </a:spcBef>
              <a:spcAft>
                <a:spcPct val="0"/>
              </a:spcAft>
            </a:pPr>
            <a:r>
              <a:rPr lang="en-US" sz="2400" b="1" dirty="0">
                <a:latin typeface="Times New Roman" pitchFamily="18" charset="0"/>
                <a:cs typeface="Times New Roman" pitchFamily="18" charset="0"/>
              </a:rPr>
              <a:t>[3] </a:t>
            </a:r>
            <a:r>
              <a:rPr lang="en-US" sz="2400" b="1" dirty="0" err="1">
                <a:latin typeface="Times New Roman" pitchFamily="18" charset="0"/>
                <a:ea typeface="Times New Roman" pitchFamily="18" charset="0"/>
                <a:cs typeface="Times New Roman" pitchFamily="18" charset="0"/>
              </a:rPr>
              <a:t>M.Vojvoda</a:t>
            </a:r>
            <a:r>
              <a:rPr lang="en-US" sz="2400" dirty="0">
                <a:latin typeface="Times New Roman" pitchFamily="18" charset="0"/>
                <a:ea typeface="Times New Roman" pitchFamily="18" charset="0"/>
                <a:cs typeface="Times New Roman" pitchFamily="18" charset="0"/>
              </a:rPr>
              <a:t>. </a:t>
            </a:r>
            <a:r>
              <a:rPr lang="en-US" sz="2400" i="1" dirty="0">
                <a:latin typeface="Times New Roman" pitchFamily="18" charset="0"/>
                <a:ea typeface="Times New Roman" pitchFamily="18" charset="0"/>
                <a:cs typeface="Times New Roman" pitchFamily="18" charset="0"/>
              </a:rPr>
              <a:t>Cryptanalysis of one hash function based on quasigroup</a:t>
            </a:r>
            <a:r>
              <a:rPr lang="en-US" sz="2400" dirty="0">
                <a:latin typeface="Times New Roman" pitchFamily="18" charset="0"/>
                <a:ea typeface="Times New Roman" pitchFamily="18" charset="0"/>
                <a:cs typeface="Times New Roman" pitchFamily="18" charset="0"/>
              </a:rPr>
              <a:t>. Tatra Mt. Math.Publ., 29: 2004. MR2201663 </a:t>
            </a:r>
          </a:p>
          <a:p>
            <a:pPr marL="360363" lvl="0" eaLnBrk="0" fontAlgn="base" hangingPunct="0">
              <a:spcBef>
                <a:spcPct val="0"/>
              </a:spcBef>
              <a:spcAft>
                <a:spcPct val="0"/>
              </a:spcAft>
            </a:pPr>
            <a:r>
              <a:rPr lang="en-US" sz="2400" dirty="0">
                <a:latin typeface="Times New Roman" pitchFamily="18" charset="0"/>
                <a:ea typeface="Times New Roman" pitchFamily="18" charset="0"/>
                <a:cs typeface="Times New Roman" pitchFamily="18" charset="0"/>
              </a:rPr>
              <a:t>(2006k: 94117).</a:t>
            </a:r>
            <a:endParaRPr lang="ru-RU" sz="2400" dirty="0">
              <a:latin typeface="Times New Roman" pitchFamily="18" charset="0"/>
              <a:cs typeface="Times New Roman" pitchFamily="18" charset="0"/>
            </a:endParaRPr>
          </a:p>
          <a:p>
            <a:pPr marL="360363" lvl="0" eaLnBrk="0" fontAlgn="base" hangingPunct="0">
              <a:spcBef>
                <a:spcPct val="0"/>
              </a:spcBef>
              <a:spcAft>
                <a:spcPct val="0"/>
              </a:spcAft>
            </a:pPr>
            <a:r>
              <a:rPr lang="en-US" sz="2400" b="1" dirty="0">
                <a:latin typeface="Times New Roman" pitchFamily="18" charset="0"/>
                <a:cs typeface="Times New Roman" pitchFamily="18" charset="0"/>
              </a:rPr>
              <a:t>[4] </a:t>
            </a:r>
            <a:r>
              <a:rPr lang="en-US" sz="2400" b="1" dirty="0" err="1">
                <a:latin typeface="Times New Roman" pitchFamily="18" charset="0"/>
                <a:ea typeface="Times New Roman" pitchFamily="18" charset="0"/>
                <a:cs typeface="Times New Roman" pitchFamily="18" charset="0"/>
              </a:rPr>
              <a:t>M.Vojvoda</a:t>
            </a:r>
            <a:r>
              <a:rPr lang="en-US" sz="2400" dirty="0">
                <a:latin typeface="Times New Roman" pitchFamily="18" charset="0"/>
                <a:ea typeface="Times New Roman" pitchFamily="18" charset="0"/>
                <a:cs typeface="Times New Roman" pitchFamily="18" charset="0"/>
              </a:rPr>
              <a:t>. </a:t>
            </a:r>
            <a:r>
              <a:rPr lang="en-US" sz="2400" i="1" dirty="0">
                <a:latin typeface="Times New Roman" pitchFamily="18" charset="0"/>
                <a:ea typeface="Times New Roman" pitchFamily="18" charset="0"/>
                <a:cs typeface="Times New Roman" pitchFamily="18" charset="0"/>
              </a:rPr>
              <a:t>Stream ciphers and hash functions - analysis of some new design approaches</a:t>
            </a:r>
            <a:r>
              <a:rPr lang="en-US" sz="2400" dirty="0">
                <a:latin typeface="Times New Roman" pitchFamily="18" charset="0"/>
                <a:ea typeface="Times New Roman" pitchFamily="18" charset="0"/>
                <a:cs typeface="Times New Roman" pitchFamily="18" charset="0"/>
              </a:rPr>
              <a:t>. PhD thesis, Slovak University of Technology, July, 2004.</a:t>
            </a:r>
          </a:p>
          <a:p>
            <a:pPr lvl="0" eaLnBrk="0" fontAlgn="base" hangingPunct="0">
              <a:spcBef>
                <a:spcPct val="0"/>
              </a:spcBef>
              <a:spcAft>
                <a:spcPct val="0"/>
              </a:spcAft>
            </a:pPr>
            <a:endParaRPr lang="en-US" sz="2400"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fld id="{725C68B6-61C2-468F-89AB-4B9F7531AA68}" type="slidenum">
              <a:rPr lang="ru-RU" sz="1600" b="1" smtClean="0"/>
              <a:pPr/>
              <a:t>51</a:t>
            </a:fld>
            <a:endParaRPr lang="ru-RU" sz="1600" b="1" dirty="0"/>
          </a:p>
        </p:txBody>
      </p:sp>
      <p:sp>
        <p:nvSpPr>
          <p:cNvPr id="7" name="Заголовок 3"/>
          <p:cNvSpPr>
            <a:spLocks noGrp="1"/>
          </p:cNvSpPr>
          <p:nvPr>
            <p:ph type="title"/>
          </p:nvPr>
        </p:nvSpPr>
        <p:spPr>
          <a:xfrm>
            <a:off x="0" y="142852"/>
            <a:ext cx="9144000" cy="428652"/>
          </a:xfrm>
        </p:spPr>
        <p:txBody>
          <a:bodyPr>
            <a:normAutofit fontScale="90000"/>
          </a:bodyPr>
          <a:lstStyle/>
          <a:p>
            <a:r>
              <a:rPr lang="en-US" b="1" dirty="0">
                <a:solidFill>
                  <a:schemeClr val="tx2">
                    <a:lumMod val="50000"/>
                  </a:schemeClr>
                </a:solidFill>
                <a:latin typeface="Monotype Corsiva" pitchFamily="66" charset="0"/>
              </a:rPr>
              <a:t/>
            </a:r>
            <a:br>
              <a:rPr lang="en-US" b="1" dirty="0">
                <a:solidFill>
                  <a:schemeClr val="tx2">
                    <a:lumMod val="50000"/>
                  </a:schemeClr>
                </a:solidFill>
                <a:latin typeface="Monotype Corsiva" pitchFamily="66" charset="0"/>
              </a:rPr>
            </a:br>
            <a:r>
              <a:rPr lang="en-US" b="1" dirty="0">
                <a:solidFill>
                  <a:schemeClr val="tx2">
                    <a:lumMod val="50000"/>
                  </a:schemeClr>
                </a:solidFill>
                <a:latin typeface="Monotype Corsiva" pitchFamily="66" charset="0"/>
              </a:rPr>
              <a:t>References</a:t>
            </a:r>
            <a:r>
              <a:rPr lang="ru-RU" dirty="0">
                <a:solidFill>
                  <a:schemeClr val="tx2">
                    <a:lumMod val="50000"/>
                  </a:schemeClr>
                </a:solidFill>
                <a:latin typeface="Monotype Corsiva" pitchFamily="66" charset="0"/>
              </a:rPr>
              <a:t/>
            </a:r>
            <a:br>
              <a:rPr lang="ru-RU" dirty="0">
                <a:solidFill>
                  <a:schemeClr val="tx2">
                    <a:lumMod val="50000"/>
                  </a:schemeClr>
                </a:solidFill>
                <a:latin typeface="Monotype Corsiva" pitchFamily="66" charset="0"/>
              </a:rPr>
            </a:br>
            <a:endParaRPr lang="ru-RU" dirty="0">
              <a:solidFill>
                <a:schemeClr val="tx2">
                  <a:lumMod val="50000"/>
                </a:schemeClr>
              </a:solidFill>
              <a:latin typeface="Monotype Corsiva" pitchFamily="66" charset="0"/>
            </a:endParaRPr>
          </a:p>
        </p:txBody>
      </p:sp>
    </p:spTree>
  </p:cSld>
  <p:clrMapOvr>
    <a:masterClrMapping/>
  </p:clrMapOvr>
  <p:transition spd="slow">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571480"/>
            <a:ext cx="885828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61950"/>
            <a:r>
              <a:rPr lang="en-US" sz="2400" b="1" dirty="0">
                <a:latin typeface="Times New Roman" pitchFamily="18" charset="0"/>
                <a:cs typeface="Times New Roman" pitchFamily="18" charset="0"/>
              </a:rPr>
              <a:t>[5] </a:t>
            </a:r>
            <a:r>
              <a:rPr lang="en-US" sz="2400" b="1" dirty="0" err="1">
                <a:latin typeface="Times New Roman" pitchFamily="18" charset="0"/>
                <a:cs typeface="Times New Roman" pitchFamily="18" charset="0"/>
              </a:rPr>
              <a:t>E.Ochodková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V.Snášel</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Using Quasigroups for Secure Encoding of File System</a:t>
            </a:r>
            <a:r>
              <a:rPr lang="en-US" sz="2400" dirty="0">
                <a:latin typeface="Times New Roman" pitchFamily="18" charset="0"/>
                <a:cs typeface="Times New Roman" pitchFamily="18" charset="0"/>
              </a:rPr>
              <a:t>, Proceedings of the International Scientific NATO </a:t>
            </a:r>
            <a:r>
              <a:rPr lang="en-US" sz="2400" dirty="0" err="1">
                <a:latin typeface="Times New Roman" pitchFamily="18" charset="0"/>
                <a:cs typeface="Times New Roman" pitchFamily="18" charset="0"/>
              </a:rPr>
              <a:t>PfP</a:t>
            </a:r>
            <a:r>
              <a:rPr lang="en-US" sz="2400" dirty="0">
                <a:latin typeface="Times New Roman" pitchFamily="18" charset="0"/>
                <a:cs typeface="Times New Roman" pitchFamily="18" charset="0"/>
              </a:rPr>
              <a:t>/PWP Conference "Security and Information Protection 2001“,2001, Brno, Czech Republic, pp.175-181.</a:t>
            </a:r>
            <a:endParaRPr lang="ru-RU" sz="2400" dirty="0">
              <a:latin typeface="Times New Roman" pitchFamily="18" charset="0"/>
              <a:cs typeface="Times New Roman" pitchFamily="18" charset="0"/>
            </a:endParaRPr>
          </a:p>
          <a:p>
            <a:pPr marL="361950"/>
            <a:r>
              <a:rPr lang="en-US" sz="2400" b="1" dirty="0">
                <a:latin typeface="Times New Roman" pitchFamily="18" charset="0"/>
                <a:cs typeface="Times New Roman" pitchFamily="18" charset="0"/>
              </a:rPr>
              <a:t>[6] S. Markovski </a:t>
            </a:r>
            <a:r>
              <a:rPr lang="en-US" sz="2400" dirty="0">
                <a:latin typeface="Times New Roman" pitchFamily="18" charset="0"/>
                <a:cs typeface="Times New Roman" pitchFamily="18" charset="0"/>
              </a:rPr>
              <a:t>and </a:t>
            </a:r>
            <a:r>
              <a:rPr lang="en-US" sz="2400" b="1" dirty="0">
                <a:latin typeface="Times New Roman" pitchFamily="18" charset="0"/>
                <a:cs typeface="Times New Roman" pitchFamily="18" charset="0"/>
              </a:rPr>
              <a:t>D. </a:t>
            </a:r>
            <a:r>
              <a:rPr lang="en-US" sz="2400" b="1" dirty="0" err="1">
                <a:latin typeface="Times New Roman" pitchFamily="18" charset="0"/>
                <a:cs typeface="Times New Roman" pitchFamily="18" charset="0"/>
              </a:rPr>
              <a:t>Gligoroski</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and </a:t>
            </a:r>
            <a:r>
              <a:rPr lang="en-US" sz="2400" b="1" dirty="0">
                <a:latin typeface="Times New Roman" pitchFamily="18" charset="0"/>
                <a:cs typeface="Times New Roman" pitchFamily="18" charset="0"/>
              </a:rPr>
              <a:t>S. </a:t>
            </a:r>
            <a:r>
              <a:rPr lang="en-US" sz="2400" b="1" dirty="0" err="1">
                <a:latin typeface="Times New Roman" pitchFamily="18" charset="0"/>
                <a:cs typeface="Times New Roman" pitchFamily="18" charset="0"/>
              </a:rPr>
              <a:t>Andova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Using quasigroups for one-one secure encoding</a:t>
            </a:r>
            <a:r>
              <a:rPr lang="en-US" sz="2400" dirty="0">
                <a:latin typeface="Times New Roman" pitchFamily="18" charset="0"/>
                <a:cs typeface="Times New Roman" pitchFamily="18" charset="0"/>
              </a:rPr>
              <a:t>, Proc. VIII Conf. Logic and Computer Science "LIRA'97", Novi Sad, 1997, 157</a:t>
            </a:r>
            <a:r>
              <a:rPr lang="en-US" sz="2400" i="1" dirty="0">
                <a:latin typeface="Times New Roman" pitchFamily="18" charset="0"/>
                <a:cs typeface="Times New Roman" pitchFamily="18" charset="0"/>
              </a:rPr>
              <a:t>-</a:t>
            </a:r>
            <a:r>
              <a:rPr lang="en-US" sz="2400" dirty="0">
                <a:latin typeface="Times New Roman" pitchFamily="18" charset="0"/>
                <a:cs typeface="Times New Roman" pitchFamily="18" charset="0"/>
              </a:rPr>
              <a:t>167.</a:t>
            </a:r>
            <a:endParaRPr lang="ru-RU" sz="2400" dirty="0">
              <a:latin typeface="Times New Roman" pitchFamily="18" charset="0"/>
              <a:cs typeface="Times New Roman" pitchFamily="18" charset="0"/>
            </a:endParaRPr>
          </a:p>
          <a:p>
            <a:pPr marL="361950" lvl="0" eaLnBrk="0" fontAlgn="base" hangingPunct="0">
              <a:spcBef>
                <a:spcPct val="0"/>
              </a:spcBef>
              <a:spcAft>
                <a:spcPct val="0"/>
              </a:spcAft>
            </a:pPr>
            <a:r>
              <a:rPr lang="en-US" sz="2400" b="1" dirty="0">
                <a:latin typeface="Times New Roman" pitchFamily="18" charset="0"/>
                <a:ea typeface="Times New Roman" pitchFamily="18" charset="0"/>
                <a:cs typeface="Times New Roman" pitchFamily="18" charset="0"/>
              </a:rPr>
              <a:t>[7</a:t>
            </a:r>
            <a:r>
              <a:rPr lang="en-US" sz="2400" b="1">
                <a:latin typeface="Times New Roman" pitchFamily="18" charset="0"/>
                <a:ea typeface="Times New Roman" pitchFamily="18" charset="0"/>
                <a:cs typeface="Times New Roman" pitchFamily="18" charset="0"/>
              </a:rPr>
              <a:t>] V.A</a:t>
            </a:r>
            <a:r>
              <a:rPr lang="en-US" sz="2400" b="1" dirty="0">
                <a:latin typeface="Times New Roman" pitchFamily="18" charset="0"/>
                <a:ea typeface="Times New Roman" pitchFamily="18" charset="0"/>
                <a:cs typeface="Times New Roman" pitchFamily="18" charset="0"/>
              </a:rPr>
              <a:t>. Shcherbacov</a:t>
            </a:r>
            <a:r>
              <a:rPr lang="en-US" sz="2400" dirty="0">
                <a:latin typeface="Times New Roman" pitchFamily="18" charset="0"/>
                <a:ea typeface="Times New Roman" pitchFamily="18" charset="0"/>
                <a:cs typeface="Times New Roman" pitchFamily="18" charset="0"/>
              </a:rPr>
              <a:t>. </a:t>
            </a:r>
            <a:r>
              <a:rPr lang="en-US" sz="2400" i="1" dirty="0">
                <a:latin typeface="Times New Roman" pitchFamily="18" charset="0"/>
                <a:ea typeface="Times New Roman" pitchFamily="18" charset="0"/>
                <a:cs typeface="Times New Roman" pitchFamily="18" charset="0"/>
              </a:rPr>
              <a:t>Elements of Quasigroup Theory and Applications</a:t>
            </a:r>
            <a:r>
              <a:rPr lang="en-US" sz="2400" dirty="0">
                <a:latin typeface="Times New Roman" pitchFamily="18" charset="0"/>
                <a:ea typeface="Times New Roman" pitchFamily="18" charset="0"/>
                <a:cs typeface="Times New Roman" pitchFamily="18" charset="0"/>
              </a:rPr>
              <a:t>. CRC Press, Boca Raton, 2017.</a:t>
            </a:r>
          </a:p>
          <a:p>
            <a:pPr marL="361950" eaLnBrk="0" fontAlgn="base" hangingPunct="0">
              <a:spcBef>
                <a:spcPct val="0"/>
              </a:spcBef>
              <a:spcAft>
                <a:spcPct val="0"/>
              </a:spcAft>
            </a:pPr>
            <a:r>
              <a:rPr lang="en-US" sz="2400" b="1" dirty="0">
                <a:latin typeface="Times New Roman" pitchFamily="18" charset="0"/>
                <a:cs typeface="Times New Roman" pitchFamily="18" charset="0"/>
              </a:rPr>
              <a:t>[8] V.A. Shcherbacov, N.N. Malyutina</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Role of quasigroups in cryptosystems. Generalization of Markovsky algorithm</a:t>
            </a:r>
            <a:r>
              <a:rPr lang="en-US" sz="2400" dirty="0">
                <a:latin typeface="Times New Roman" pitchFamily="18" charset="0"/>
                <a:cs typeface="Times New Roman" pitchFamily="18" charset="0"/>
              </a:rPr>
              <a:t>. International Conference on Mathematics, Informatics and Information Technologies dedicated to the Illustrious Scientists </a:t>
            </a:r>
            <a:r>
              <a:rPr lang="en-US" sz="2400" dirty="0" err="1">
                <a:latin typeface="Times New Roman" pitchFamily="18" charset="0"/>
                <a:cs typeface="Times New Roman" pitchFamily="18" charset="0"/>
              </a:rPr>
              <a:t>Valentin</a:t>
            </a:r>
            <a:r>
              <a:rPr lang="en-US" sz="2400" dirty="0">
                <a:latin typeface="Times New Roman" pitchFamily="18" charset="0"/>
                <a:cs typeface="Times New Roman" pitchFamily="18" charset="0"/>
              </a:rPr>
              <a:t> Belousov, </a:t>
            </a:r>
            <a:r>
              <a:rPr lang="en-US" sz="2400" dirty="0" err="1">
                <a:latin typeface="Times New Roman" pitchFamily="18" charset="0"/>
                <a:cs typeface="Times New Roman" pitchFamily="18" charset="0"/>
              </a:rPr>
              <a:t>Balti</a:t>
            </a:r>
            <a:r>
              <a:rPr lang="en-US" sz="2400" dirty="0">
                <a:latin typeface="Times New Roman" pitchFamily="18" charset="0"/>
                <a:cs typeface="Times New Roman" pitchFamily="18" charset="0"/>
              </a:rPr>
              <a:t>, Communications, 2018, p. 88-89.</a:t>
            </a:r>
            <a:endParaRPr lang="ru-RU" sz="2400" dirty="0">
              <a:latin typeface="Times New Roman" pitchFamily="18" charset="0"/>
              <a:cs typeface="Times New Roman" pitchFamily="18" charset="0"/>
            </a:endParaRPr>
          </a:p>
          <a:p>
            <a:pPr lvl="0" eaLnBrk="0" fontAlgn="base" hangingPunct="0">
              <a:spcBef>
                <a:spcPct val="0"/>
              </a:spcBef>
              <a:spcAft>
                <a:spcPct val="0"/>
              </a:spcAft>
            </a:pPr>
            <a:endParaRPr lang="en-US" sz="2400" dirty="0">
              <a:latin typeface="Times New Roman" pitchFamily="18" charset="0"/>
              <a:cs typeface="Times New Roman" pitchFamily="18" charset="0"/>
            </a:endParaRPr>
          </a:p>
        </p:txBody>
      </p:sp>
      <p:sp>
        <p:nvSpPr>
          <p:cNvPr id="4" name="Заголовок 3"/>
          <p:cNvSpPr>
            <a:spLocks noGrp="1"/>
          </p:cNvSpPr>
          <p:nvPr>
            <p:ph type="title"/>
          </p:nvPr>
        </p:nvSpPr>
        <p:spPr>
          <a:xfrm>
            <a:off x="0" y="142852"/>
            <a:ext cx="9144000" cy="428652"/>
          </a:xfrm>
        </p:spPr>
        <p:txBody>
          <a:bodyPr>
            <a:normAutofit fontScale="90000"/>
          </a:bodyPr>
          <a:lstStyle/>
          <a:p>
            <a:r>
              <a:rPr lang="en-US" b="1" dirty="0">
                <a:solidFill>
                  <a:schemeClr val="tx2">
                    <a:lumMod val="50000"/>
                  </a:schemeClr>
                </a:solidFill>
                <a:latin typeface="Monotype Corsiva" pitchFamily="66" charset="0"/>
              </a:rPr>
              <a:t/>
            </a:r>
            <a:br>
              <a:rPr lang="en-US" b="1" dirty="0">
                <a:solidFill>
                  <a:schemeClr val="tx2">
                    <a:lumMod val="50000"/>
                  </a:schemeClr>
                </a:solidFill>
                <a:latin typeface="Monotype Corsiva" pitchFamily="66" charset="0"/>
              </a:rPr>
            </a:br>
            <a:r>
              <a:rPr lang="en-US" b="1" dirty="0">
                <a:solidFill>
                  <a:schemeClr val="tx2">
                    <a:lumMod val="50000"/>
                  </a:schemeClr>
                </a:solidFill>
                <a:latin typeface="Monotype Corsiva" pitchFamily="66" charset="0"/>
              </a:rPr>
              <a:t>References</a:t>
            </a:r>
            <a:r>
              <a:rPr lang="ru-RU" dirty="0">
                <a:solidFill>
                  <a:schemeClr val="tx2">
                    <a:lumMod val="50000"/>
                  </a:schemeClr>
                </a:solidFill>
                <a:latin typeface="Monotype Corsiva" pitchFamily="66" charset="0"/>
              </a:rPr>
              <a:t/>
            </a:r>
            <a:br>
              <a:rPr lang="ru-RU" dirty="0">
                <a:solidFill>
                  <a:schemeClr val="tx2">
                    <a:lumMod val="50000"/>
                  </a:schemeClr>
                </a:solidFill>
                <a:latin typeface="Monotype Corsiva" pitchFamily="66" charset="0"/>
              </a:rPr>
            </a:br>
            <a:endParaRPr lang="ru-RU" dirty="0">
              <a:solidFill>
                <a:schemeClr val="tx2">
                  <a:lumMod val="50000"/>
                </a:schemeClr>
              </a:solidFill>
              <a:latin typeface="Monotype Corsiva" pitchFamily="66" charset="0"/>
            </a:endParaRPr>
          </a:p>
        </p:txBody>
      </p:sp>
      <p:sp>
        <p:nvSpPr>
          <p:cNvPr id="6" name="Номер слайда 5"/>
          <p:cNvSpPr>
            <a:spLocks noGrp="1"/>
          </p:cNvSpPr>
          <p:nvPr>
            <p:ph type="sldNum" sz="quarter" idx="12"/>
          </p:nvPr>
        </p:nvSpPr>
        <p:spPr/>
        <p:txBody>
          <a:bodyPr/>
          <a:lstStyle/>
          <a:p>
            <a:fld id="{725C68B6-61C2-468F-89AB-4B9F7531AA68}" type="slidenum">
              <a:rPr lang="ru-RU" sz="1600" b="1" smtClean="0"/>
              <a:pPr/>
              <a:t>52</a:t>
            </a:fld>
            <a:endParaRPr lang="ru-RU" sz="1600" b="1" dirty="0"/>
          </a:p>
        </p:txBody>
      </p:sp>
    </p:spTree>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000232" y="285728"/>
            <a:ext cx="5572164" cy="1323439"/>
          </a:xfrm>
          <a:prstGeom prst="rect">
            <a:avLst/>
          </a:prstGeom>
          <a:effectLst>
            <a:glow rad="139700">
              <a:schemeClr val="accent1">
                <a:satMod val="175000"/>
                <a:alpha val="40000"/>
              </a:schemeClr>
            </a:glow>
          </a:effectLst>
        </p:spPr>
        <p:txBody>
          <a:bodyPr wrap="square">
            <a:spAutoFit/>
            <a:scene3d>
              <a:camera prst="orthographicFront"/>
              <a:lightRig rig="threePt" dir="t"/>
            </a:scene3d>
            <a:sp3d extrusionH="57150">
              <a:bevelT w="38100" h="38100" prst="convex"/>
            </a:sp3d>
          </a:bodyPr>
          <a:lstStyle/>
          <a:p>
            <a:r>
              <a:rPr lang="en-US"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50000"/>
                  </a:schemeClr>
                </a:solidFill>
                <a:effectLst>
                  <a:outerShdw blurRad="41275" dist="12700" dir="12000000" algn="tl" rotWithShape="0">
                    <a:srgbClr val="000000">
                      <a:alpha val="40000"/>
                    </a:srgbClr>
                  </a:outerShdw>
                </a:effectLst>
              </a:rPr>
              <a:t>Thank you</a:t>
            </a:r>
            <a:r>
              <a:rPr lang="ru-RU" sz="8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accent1">
                    <a:lumMod val="50000"/>
                  </a:schemeClr>
                </a:solidFill>
                <a:effectLst>
                  <a:outerShdw blurRad="41275" dist="12700" dir="12000000" algn="tl" rotWithShape="0">
                    <a:srgbClr val="000000">
                      <a:alpha val="40000"/>
                    </a:srgbClr>
                  </a:outerShdw>
                </a:effectLst>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6000"/>
            <a:lum/>
          </a:blip>
          <a:srcRect/>
          <a:stretch>
            <a:fillRect l="-6000" r="-6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0" y="142852"/>
            <a:ext cx="9144000" cy="1214438"/>
          </a:xfrm>
        </p:spPr>
        <p:txBody>
          <a:bodyPr>
            <a:noAutofit/>
          </a:bodyPr>
          <a:lstStyle/>
          <a:p>
            <a:pPr marL="542925" algn="l" fontAlgn="base">
              <a:spcAft>
                <a:spcPct val="0"/>
              </a:spcAft>
            </a:pPr>
            <a:r>
              <a:rPr lang="en-US" sz="3200" b="1" dirty="0" smtClean="0">
                <a:ln>
                  <a:solidFill>
                    <a:schemeClr val="tx2">
                      <a:lumMod val="50000"/>
                    </a:schemeClr>
                  </a:solidFill>
                </a:ln>
                <a:solidFill>
                  <a:schemeClr val="tx2">
                    <a:lumMod val="75000"/>
                  </a:schemeClr>
                </a:solidFill>
                <a:latin typeface="Monotype Corsiva" pitchFamily="66" charset="0"/>
              </a:rPr>
              <a:t>Some </a:t>
            </a:r>
            <a:r>
              <a:rPr lang="en-US" sz="3200" b="1" dirty="0">
                <a:ln>
                  <a:solidFill>
                    <a:schemeClr val="tx2">
                      <a:lumMod val="50000"/>
                    </a:schemeClr>
                  </a:solidFill>
                </a:ln>
                <a:solidFill>
                  <a:schemeClr val="tx2">
                    <a:lumMod val="75000"/>
                  </a:schemeClr>
                </a:solidFill>
                <a:latin typeface="Monotype Corsiva" pitchFamily="66" charset="0"/>
              </a:rPr>
              <a:t>definitions</a:t>
            </a:r>
            <a:br>
              <a:rPr lang="en-US" sz="3200" b="1" dirty="0">
                <a:ln>
                  <a:solidFill>
                    <a:schemeClr val="tx2">
                      <a:lumMod val="50000"/>
                    </a:schemeClr>
                  </a:solidFill>
                </a:ln>
                <a:solidFill>
                  <a:schemeClr val="tx2">
                    <a:lumMod val="75000"/>
                  </a:schemeClr>
                </a:solidFill>
                <a:latin typeface="Monotype Corsiva" pitchFamily="66" charset="0"/>
              </a:rPr>
            </a:br>
            <a:endParaRPr lang="en-US" sz="4300" dirty="0">
              <a:ln>
                <a:solidFill>
                  <a:schemeClr val="tx2">
                    <a:lumMod val="50000"/>
                  </a:schemeClr>
                </a:solidFill>
              </a:ln>
              <a:solidFill>
                <a:schemeClr val="tx2">
                  <a:lumMod val="75000"/>
                </a:schemeClr>
              </a:solidFill>
              <a:latin typeface="Monotype Corsiva" pitchFamily="66" charset="0"/>
              <a:cs typeface="Arial" pitchFamily="34" charset="0"/>
            </a:endParaRPr>
          </a:p>
        </p:txBody>
      </p:sp>
      <p:sp>
        <p:nvSpPr>
          <p:cNvPr id="5" name="Номер слайда 4"/>
          <p:cNvSpPr>
            <a:spLocks noGrp="1"/>
          </p:cNvSpPr>
          <p:nvPr>
            <p:ph type="sldNum" sz="quarter" idx="12"/>
          </p:nvPr>
        </p:nvSpPr>
        <p:spPr/>
        <p:txBody>
          <a:bodyPr/>
          <a:lstStyle/>
          <a:p>
            <a:fld id="{725C68B6-61C2-468F-89AB-4B9F7531AA68}" type="slidenum">
              <a:rPr lang="ru-RU" smtClean="0"/>
              <a:pPr/>
              <a:t>6</a:t>
            </a:fld>
            <a:endParaRPr lang="ru-RU" dirty="0"/>
          </a:p>
        </p:txBody>
      </p:sp>
      <p:sp>
        <p:nvSpPr>
          <p:cNvPr id="9" name="Содержимое 8"/>
          <p:cNvSpPr>
            <a:spLocks noGrp="1"/>
          </p:cNvSpPr>
          <p:nvPr>
            <p:ph idx="1"/>
          </p:nvPr>
        </p:nvSpPr>
        <p:spPr>
          <a:xfrm>
            <a:off x="0" y="714355"/>
            <a:ext cx="9144000" cy="5715041"/>
          </a:xfrm>
          <a:noFill/>
        </p:spPr>
        <p:txBody>
          <a:bodyPr>
            <a:normAutofit lnSpcReduction="10000"/>
          </a:bodyPr>
          <a:lstStyle/>
          <a:p>
            <a:pPr>
              <a:buNone/>
            </a:pPr>
            <a:r>
              <a:rPr lang="en-US" sz="2400" dirty="0"/>
              <a:t> 	</a:t>
            </a:r>
            <a:r>
              <a:rPr lang="en-US" sz="2400" b="1" dirty="0">
                <a:solidFill>
                  <a:schemeClr val="tx2">
                    <a:lumMod val="50000"/>
                  </a:schemeClr>
                </a:solidFill>
                <a:latin typeface="Times New Roman" pitchFamily="18" charset="0"/>
                <a:cs typeface="Times New Roman" pitchFamily="18" charset="0"/>
              </a:rPr>
              <a:t>Markovski algorithm</a:t>
            </a:r>
            <a:r>
              <a:rPr lang="en-US" sz="2400" b="1" dirty="0">
                <a:solidFill>
                  <a:schemeClr val="tx2">
                    <a:lumMod val="50000"/>
                  </a:schemeClr>
                </a:solidFill>
                <a:latin typeface="Monotype Corsiva" pitchFamily="66" charset="0"/>
              </a:rPr>
              <a:t>:</a:t>
            </a:r>
          </a:p>
          <a:p>
            <a:pPr marL="361950" indent="0">
              <a:buNone/>
            </a:pPr>
            <a:r>
              <a:rPr lang="en-US" sz="2400" dirty="0"/>
              <a:t> 	</a:t>
            </a:r>
            <a:r>
              <a:rPr lang="en-US" sz="2400" dirty="0">
                <a:latin typeface="Times New Roman" pitchFamily="18" charset="0"/>
                <a:cs typeface="Times New Roman" pitchFamily="18" charset="0"/>
              </a:rPr>
              <a:t>Let</a:t>
            </a:r>
            <a:r>
              <a:rPr lang="ru-RU" sz="2400" dirty="0">
                <a:latin typeface="Times New Roman" pitchFamily="18" charset="0"/>
                <a:cs typeface="Times New Roman" pitchFamily="18" charset="0"/>
              </a:rPr>
              <a:t> </a:t>
            </a:r>
            <a:r>
              <a:rPr lang="en-US" sz="2400" b="1" i="1" dirty="0">
                <a:latin typeface="Times New Roman" pitchFamily="18" charset="0"/>
                <a:cs typeface="Times New Roman" pitchFamily="18" charset="0"/>
              </a:rPr>
              <a:t>Q</a:t>
            </a:r>
            <a:r>
              <a:rPr lang="en-US" sz="2400" dirty="0">
                <a:latin typeface="Times New Roman" pitchFamily="18" charset="0"/>
                <a:cs typeface="Times New Roman" pitchFamily="18" charset="0"/>
              </a:rPr>
              <a:t>- be a non-empty alphabet, </a:t>
            </a:r>
            <a:r>
              <a:rPr lang="en-US" sz="2400" b="1" i="1" dirty="0">
                <a:latin typeface="Times New Roman" pitchFamily="18" charset="0"/>
                <a:cs typeface="Times New Roman" pitchFamily="18" charset="0"/>
              </a:rPr>
              <a:t>k</a:t>
            </a:r>
            <a:r>
              <a:rPr lang="ru-RU"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 be a natural number. </a:t>
            </a:r>
          </a:p>
          <a:p>
            <a:pPr marL="361950" indent="0">
              <a:buNone/>
            </a:pPr>
            <a:r>
              <a:rPr lang="en-US" sz="2400" dirty="0">
                <a:latin typeface="Times New Roman" pitchFamily="18" charset="0"/>
                <a:cs typeface="Times New Roman" pitchFamily="18" charset="0"/>
              </a:rPr>
              <a:t>	Define a quasigroup </a:t>
            </a:r>
            <a:r>
              <a:rPr lang="en-GB" sz="2400" b="1" i="1" dirty="0">
                <a:latin typeface="Times New Roman" pitchFamily="18" charset="0"/>
                <a:ea typeface="Times New Roman" pitchFamily="18" charset="0"/>
                <a:cs typeface="Times New Roman" pitchFamily="18" charset="0"/>
              </a:rPr>
              <a:t>(</a:t>
            </a:r>
            <a:r>
              <a:rPr lang="en-US" sz="2400" b="1" i="1" dirty="0">
                <a:ea typeface="Times New Roman" pitchFamily="18" charset="0"/>
                <a:cs typeface="Times New Roman" pitchFamily="18" charset="0"/>
              </a:rPr>
              <a:t>Q</a:t>
            </a:r>
            <a:r>
              <a:rPr lang="en-GB" sz="2400" b="1" i="1" dirty="0">
                <a:ea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en-US" sz="2400" dirty="0">
                <a:latin typeface="Times New Roman" pitchFamily="18" charset="0"/>
                <a:cs typeface="Times New Roman" pitchFamily="18" charset="0"/>
              </a:rPr>
              <a:t>. It is clear that the quasigroup</a:t>
            </a:r>
            <a:r>
              <a:rPr lang="en-GB" sz="2400" b="1" i="1" dirty="0">
                <a:latin typeface="Times New Roman" pitchFamily="18" charset="0"/>
                <a:ea typeface="Times New Roman" pitchFamily="18" charset="0"/>
                <a:cs typeface="Times New Roman" pitchFamily="18" charset="0"/>
              </a:rPr>
              <a:t> (</a:t>
            </a:r>
            <a:r>
              <a:rPr lang="en-US" sz="2400" b="1" i="1" dirty="0">
                <a:ea typeface="Times New Roman" pitchFamily="18" charset="0"/>
                <a:cs typeface="Times New Roman" pitchFamily="18" charset="0"/>
              </a:rPr>
              <a:t>Q</a:t>
            </a:r>
            <a:r>
              <a:rPr lang="en-GB" sz="2400" b="1" i="1" dirty="0">
                <a:ea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en-US" sz="2400" dirty="0">
                <a:latin typeface="Times New Roman" pitchFamily="18" charset="0"/>
                <a:cs typeface="Times New Roman" pitchFamily="18" charset="0"/>
              </a:rPr>
              <a:t>  </a:t>
            </a:r>
          </a:p>
          <a:p>
            <a:pPr marL="361950" indent="0">
              <a:buNone/>
            </a:pPr>
            <a:r>
              <a:rPr lang="en-US" sz="2400" dirty="0">
                <a:latin typeface="Times New Roman" pitchFamily="18" charset="0"/>
                <a:cs typeface="Times New Roman" pitchFamily="18" charset="0"/>
              </a:rPr>
              <a:t>is defined in a unique way.</a:t>
            </a:r>
          </a:p>
          <a:p>
            <a:pPr marL="361950" indent="0">
              <a:buNone/>
            </a:pPr>
            <a:r>
              <a:rPr lang="en-US" sz="2400" dirty="0">
                <a:latin typeface="Times New Roman" pitchFamily="18" charset="0"/>
                <a:cs typeface="Times New Roman" pitchFamily="18" charset="0"/>
              </a:rPr>
              <a:t>	We take a fixed element </a:t>
            </a:r>
            <a:r>
              <a:rPr lang="en-US" sz="2400" b="1" i="1" dirty="0">
                <a:latin typeface="Times New Roman" pitchFamily="18" charset="0"/>
                <a:cs typeface="Times New Roman" pitchFamily="18" charset="0"/>
              </a:rPr>
              <a:t>l</a:t>
            </a:r>
            <a:r>
              <a:rPr lang="en-US" sz="2400" dirty="0">
                <a:latin typeface="Times New Roman" pitchFamily="18" charset="0"/>
                <a:cs typeface="Times New Roman" pitchFamily="18" charset="0"/>
              </a:rPr>
              <a:t>  from </a:t>
            </a:r>
            <a:r>
              <a:rPr lang="en-US" sz="2400" b="1" i="1" dirty="0">
                <a:latin typeface="Times New Roman" pitchFamily="18" charset="0"/>
                <a:cs typeface="Times New Roman" pitchFamily="18" charset="0"/>
              </a:rPr>
              <a:t>Q</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 which is called a leader.</a:t>
            </a:r>
          </a:p>
          <a:p>
            <a:pPr marL="361950" indent="0">
              <a:buNone/>
            </a:pPr>
            <a:r>
              <a:rPr lang="en-US" sz="2400" dirty="0">
                <a:latin typeface="Times New Roman" pitchFamily="18" charset="0"/>
                <a:cs typeface="Times New Roman" pitchFamily="18" charset="0"/>
              </a:rPr>
              <a:t>	 Let </a:t>
            </a:r>
            <a:r>
              <a:rPr lang="en-US" sz="2400" b="1" i="1" dirty="0"/>
              <a:t>u</a:t>
            </a:r>
            <a:r>
              <a:rPr lang="en-US" sz="2400" b="1" i="1" baseline="-25000" dirty="0"/>
              <a:t>1</a:t>
            </a:r>
            <a:r>
              <a:rPr lang="en-US" sz="2400" b="1" i="1" dirty="0"/>
              <a:t>u</a:t>
            </a:r>
            <a:r>
              <a:rPr lang="en-US" sz="2400" b="1" i="1" baseline="-25000" dirty="0"/>
              <a:t>2</a:t>
            </a:r>
            <a:r>
              <a:rPr lang="en-US" sz="2400" b="1" i="1" dirty="0"/>
              <a:t>…</a:t>
            </a:r>
            <a:r>
              <a:rPr lang="en-US" sz="2400" b="1" i="1" dirty="0" err="1"/>
              <a:t>u</a:t>
            </a:r>
            <a:r>
              <a:rPr lang="en-US" sz="2400" b="1" i="1" baseline="-25000" dirty="0" err="1"/>
              <a:t>k</a:t>
            </a:r>
            <a:r>
              <a:rPr lang="en-US" sz="2400" dirty="0">
                <a:latin typeface="Times New Roman" pitchFamily="18" charset="0"/>
                <a:cs typeface="Times New Roman" pitchFamily="18" charset="0"/>
              </a:rPr>
              <a:t> be a </a:t>
            </a:r>
            <a:r>
              <a:rPr lang="en-US" sz="2400" b="1" i="1" dirty="0" smtClean="0">
                <a:latin typeface="Times New Roman" pitchFamily="18" charset="0"/>
                <a:cs typeface="Times New Roman" pitchFamily="18" charset="0"/>
              </a:rPr>
              <a:t>k</a:t>
            </a:r>
            <a:r>
              <a:rPr lang="en-US" sz="2400" dirty="0" smtClean="0">
                <a:latin typeface="Times New Roman" pitchFamily="18" charset="0"/>
                <a:cs typeface="Times New Roman" pitchFamily="18" charset="0"/>
              </a:rPr>
              <a:t>-tuple </a:t>
            </a:r>
            <a:r>
              <a:rPr lang="en-US" sz="2400" dirty="0">
                <a:latin typeface="Times New Roman" pitchFamily="18" charset="0"/>
                <a:cs typeface="Times New Roman" pitchFamily="18" charset="0"/>
              </a:rPr>
              <a:t>of letters from the alphabet </a:t>
            </a:r>
            <a:r>
              <a:rPr lang="en-US" sz="2400" b="1" i="1" dirty="0">
                <a:latin typeface="Times New Roman" pitchFamily="18" charset="0"/>
                <a:cs typeface="Times New Roman" pitchFamily="18" charset="0"/>
              </a:rPr>
              <a:t>Q</a:t>
            </a:r>
            <a:r>
              <a:rPr lang="en-US" sz="2400" dirty="0">
                <a:latin typeface="Times New Roman" pitchFamily="18" charset="0"/>
                <a:cs typeface="Times New Roman" pitchFamily="18" charset="0"/>
              </a:rPr>
              <a:t>. </a:t>
            </a:r>
          </a:p>
          <a:p>
            <a:pPr marL="361950" indent="0">
              <a:buNone/>
            </a:pPr>
            <a:r>
              <a:rPr lang="en-US" sz="2400" dirty="0">
                <a:latin typeface="Times New Roman" pitchFamily="18" charset="0"/>
                <a:cs typeface="Times New Roman" pitchFamily="18" charset="0"/>
              </a:rPr>
              <a:t>	The authors propose the following ciphering procedure:</a:t>
            </a:r>
          </a:p>
          <a:p>
            <a:pPr marL="542925" indent="0">
              <a:buNone/>
            </a:pPr>
            <a:endParaRPr lang="en-US" sz="2400" dirty="0">
              <a:latin typeface="Times New Roman" pitchFamily="18" charset="0"/>
              <a:cs typeface="Times New Roman" pitchFamily="18" charset="0"/>
            </a:endParaRPr>
          </a:p>
          <a:p>
            <a:pPr marL="542925" indent="0">
              <a:buNone/>
            </a:pPr>
            <a:endParaRPr lang="en-US" sz="2400" dirty="0">
              <a:latin typeface="Times New Roman" pitchFamily="18" charset="0"/>
              <a:cs typeface="Times New Roman" pitchFamily="18" charset="0"/>
            </a:endParaRPr>
          </a:p>
          <a:p>
            <a:pPr marL="542925" indent="0">
              <a:buNone/>
            </a:pPr>
            <a:r>
              <a:rPr lang="en-US" sz="2400"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a:t>
            </a:r>
            <a:r>
              <a:rPr lang="en-US" sz="2400" b="1" dirty="0">
                <a:latin typeface="Times New Roman" pitchFamily="18" charset="0"/>
                <a:cs typeface="Times New Roman" pitchFamily="18" charset="0"/>
              </a:rPr>
              <a:t>4)</a:t>
            </a:r>
          </a:p>
          <a:p>
            <a:pPr marL="542925" indent="0">
              <a:buNone/>
            </a:pPr>
            <a:endParaRPr lang="en-US" sz="2400" dirty="0">
              <a:latin typeface="Times New Roman" pitchFamily="18" charset="0"/>
              <a:cs typeface="Times New Roman" pitchFamily="18" charset="0"/>
            </a:endParaRPr>
          </a:p>
          <a:p>
            <a:pPr marL="542925" indent="0">
              <a:buNone/>
            </a:pPr>
            <a:r>
              <a:rPr lang="en-US" sz="2400" dirty="0">
                <a:latin typeface="Times New Roman" pitchFamily="18" charset="0"/>
                <a:cs typeface="Times New Roman" pitchFamily="18" charset="0"/>
              </a:rPr>
              <a:t>where </a:t>
            </a:r>
            <a:r>
              <a:rPr lang="en-US" sz="2400" b="1" i="1" dirty="0">
                <a:latin typeface="Times New Roman" pitchFamily="18" charset="0"/>
                <a:cs typeface="Times New Roman" pitchFamily="18" charset="0"/>
              </a:rPr>
              <a:t>i=2,3,…k</a:t>
            </a:r>
            <a:r>
              <a:rPr lang="en-US" sz="2400" dirty="0">
                <a:latin typeface="Times New Roman" pitchFamily="18" charset="0"/>
                <a:cs typeface="Times New Roman" pitchFamily="18" charset="0"/>
              </a:rPr>
              <a:t>.</a:t>
            </a:r>
          </a:p>
          <a:p>
            <a:pPr marL="542925" indent="0">
              <a:buNone/>
            </a:pPr>
            <a:r>
              <a:rPr lang="en-US" sz="2400" dirty="0">
                <a:latin typeface="Times New Roman" pitchFamily="18" charset="0"/>
                <a:cs typeface="Times New Roman" pitchFamily="18" charset="0"/>
              </a:rPr>
              <a:t>	Therefore we obtain the following ciphertext:</a:t>
            </a:r>
            <a:r>
              <a:rPr lang="en-US" sz="2400" b="1" i="1" dirty="0"/>
              <a:t> </a:t>
            </a:r>
            <a:r>
              <a:rPr lang="en-US" sz="2400" b="1" i="1" dirty="0">
                <a:cs typeface="Times New Roman" pitchFamily="18" charset="0"/>
              </a:rPr>
              <a:t>v</a:t>
            </a:r>
            <a:r>
              <a:rPr lang="en-US" sz="2400" b="1" i="1" baseline="-25000" dirty="0">
                <a:cs typeface="Times New Roman" pitchFamily="18" charset="0"/>
              </a:rPr>
              <a:t>1</a:t>
            </a:r>
            <a:r>
              <a:rPr lang="en-US" sz="2400" b="1" i="1" dirty="0">
                <a:cs typeface="Times New Roman" pitchFamily="18" charset="0"/>
              </a:rPr>
              <a:t>v</a:t>
            </a:r>
            <a:r>
              <a:rPr lang="en-US" sz="2400" b="1" i="1" baseline="-25000" dirty="0">
                <a:cs typeface="Times New Roman" pitchFamily="18" charset="0"/>
              </a:rPr>
              <a:t>2</a:t>
            </a:r>
            <a:r>
              <a:rPr lang="en-US" sz="2400" b="1" i="1" dirty="0">
                <a:cs typeface="Times New Roman" pitchFamily="18" charset="0"/>
              </a:rPr>
              <a:t>…</a:t>
            </a:r>
            <a:r>
              <a:rPr lang="en-US" sz="2400" b="1" i="1" dirty="0" err="1">
                <a:cs typeface="Times New Roman" pitchFamily="18" charset="0"/>
              </a:rPr>
              <a:t>v</a:t>
            </a:r>
            <a:r>
              <a:rPr lang="en-US" sz="2400" b="1" i="1" baseline="-25000" dirty="0" err="1">
                <a:cs typeface="Times New Roman" pitchFamily="18" charset="0"/>
              </a:rPr>
              <a:t>k</a:t>
            </a:r>
            <a:endParaRPr lang="en-US" sz="2400" dirty="0">
              <a:cs typeface="Times New Roman" pitchFamily="18" charset="0"/>
            </a:endParaRPr>
          </a:p>
          <a:p>
            <a:pPr>
              <a:buNone/>
            </a:pPr>
            <a:endParaRPr lang="ru-RU" sz="2400"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cstate="print">
            <a:clrChange>
              <a:clrFrom>
                <a:srgbClr val="FFFFFF"/>
              </a:clrFrom>
              <a:clrTo>
                <a:srgbClr val="FFFFFF">
                  <a:alpha val="0"/>
                </a:srgbClr>
              </a:clrTo>
            </a:clrChange>
            <a:lum bright="-20000"/>
          </a:blip>
          <a:srcRect l="33984" t="33333" r="58399" b="55209"/>
          <a:stretch>
            <a:fillRect/>
          </a:stretch>
        </p:blipFill>
        <p:spPr bwMode="auto">
          <a:xfrm>
            <a:off x="3286116" y="3571876"/>
            <a:ext cx="2110668" cy="178595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spd="slow">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5000"/>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7</a:t>
            </a:fld>
            <a:endParaRPr lang="ru-RU" dirty="0"/>
          </a:p>
        </p:txBody>
      </p:sp>
      <p:sp>
        <p:nvSpPr>
          <p:cNvPr id="9" name="Содержимое 8"/>
          <p:cNvSpPr>
            <a:spLocks noGrp="1"/>
          </p:cNvSpPr>
          <p:nvPr>
            <p:ph idx="1"/>
          </p:nvPr>
        </p:nvSpPr>
        <p:spPr>
          <a:xfrm>
            <a:off x="0" y="714356"/>
            <a:ext cx="8515320" cy="5929353"/>
          </a:xfrm>
        </p:spPr>
        <p:txBody>
          <a:bodyPr>
            <a:normAutofit/>
          </a:bodyPr>
          <a:lstStyle/>
          <a:p>
            <a:pPr>
              <a:buNone/>
            </a:pPr>
            <a:r>
              <a:rPr lang="en-US" sz="2400" dirty="0">
                <a:latin typeface="Times New Roman" pitchFamily="18" charset="0"/>
                <a:cs typeface="Times New Roman" pitchFamily="18" charset="0"/>
              </a:rPr>
              <a:t>	</a:t>
            </a:r>
            <a:r>
              <a:rPr lang="en-US" sz="2400" b="1" dirty="0">
                <a:solidFill>
                  <a:schemeClr val="tx2">
                    <a:lumMod val="50000"/>
                  </a:schemeClr>
                </a:solidFill>
                <a:latin typeface="Times New Roman" pitchFamily="18" charset="0"/>
                <a:cs typeface="Times New Roman" pitchFamily="18" charset="0"/>
              </a:rPr>
              <a:t> Markovski algorithm</a:t>
            </a:r>
            <a:r>
              <a:rPr lang="en-US" sz="2400" b="1" dirty="0">
                <a:solidFill>
                  <a:schemeClr val="tx2">
                    <a:lumMod val="50000"/>
                  </a:schemeClr>
                </a:solidFill>
                <a:latin typeface="Monotype Corsiva" pitchFamily="66" charset="0"/>
              </a:rPr>
              <a:t>: </a:t>
            </a:r>
          </a:p>
          <a:p>
            <a:pPr marL="542925" indent="0">
              <a:buNone/>
            </a:pPr>
            <a:r>
              <a:rPr lang="en-US" sz="2400" dirty="0">
                <a:latin typeface="Times New Roman" pitchFamily="18" charset="0"/>
                <a:cs typeface="Times New Roman" pitchFamily="18" charset="0"/>
              </a:rPr>
              <a:t>	The enciphering algorithm is constructed in the following way: </a:t>
            </a:r>
            <a:endParaRPr lang="ru-RU" sz="2400" dirty="0">
              <a:latin typeface="Times New Roman" pitchFamily="18" charset="0"/>
              <a:cs typeface="Times New Roman" pitchFamily="18" charset="0"/>
            </a:endParaRPr>
          </a:p>
          <a:p>
            <a:pPr marL="542925" indent="0">
              <a:buNone/>
            </a:pPr>
            <a:endParaRPr lang="en-US" sz="2400" dirty="0">
              <a:latin typeface="Times New Roman" pitchFamily="18" charset="0"/>
              <a:cs typeface="Times New Roman" pitchFamily="18" charset="0"/>
            </a:endParaRPr>
          </a:p>
          <a:p>
            <a:pPr marL="542925" indent="0">
              <a:buNone/>
            </a:pPr>
            <a:r>
              <a:rPr lang="en-US" sz="2400" b="1" dirty="0">
                <a:latin typeface="Times New Roman" pitchFamily="18" charset="0"/>
                <a:cs typeface="Times New Roman" pitchFamily="18" charset="0"/>
              </a:rPr>
              <a:t>                                                                             (5)</a:t>
            </a:r>
          </a:p>
          <a:p>
            <a:pPr marL="542925" indent="0">
              <a:buNone/>
            </a:pPr>
            <a:endParaRPr lang="en-US" sz="2400" dirty="0">
              <a:latin typeface="Times New Roman" pitchFamily="18" charset="0"/>
              <a:cs typeface="Times New Roman" pitchFamily="18" charset="0"/>
            </a:endParaRPr>
          </a:p>
          <a:p>
            <a:pPr marL="542925" indent="0">
              <a:buNone/>
            </a:pPr>
            <a:r>
              <a:rPr lang="en-US" sz="2400" dirty="0">
                <a:latin typeface="Times New Roman" pitchFamily="18" charset="0"/>
                <a:cs typeface="Times New Roman" pitchFamily="18" charset="0"/>
              </a:rPr>
              <a:t>	where </a:t>
            </a:r>
            <a:r>
              <a:rPr lang="en-US" sz="2400" b="1" i="1" dirty="0">
                <a:latin typeface="Times New Roman" pitchFamily="18" charset="0"/>
                <a:cs typeface="Times New Roman" pitchFamily="18" charset="0"/>
              </a:rPr>
              <a:t>i=2,3,…k</a:t>
            </a:r>
            <a:r>
              <a:rPr lang="en-US" sz="2400" dirty="0">
                <a:latin typeface="Times New Roman" pitchFamily="18" charset="0"/>
                <a:cs typeface="Times New Roman" pitchFamily="18" charset="0"/>
              </a:rPr>
              <a:t>.</a:t>
            </a:r>
          </a:p>
          <a:p>
            <a:pPr marL="542925" indent="0">
              <a:buNone/>
            </a:pPr>
            <a:r>
              <a:rPr lang="en-US" sz="2400" dirty="0">
                <a:latin typeface="Times New Roman" pitchFamily="18" charset="0"/>
                <a:cs typeface="Times New Roman" pitchFamily="18" charset="0"/>
              </a:rPr>
              <a:t>	In this encryption procedure, a private key for both sender and receiver is quasigroup</a:t>
            </a:r>
            <a:r>
              <a:rPr lang="en-GB" sz="2400" b="1" i="1" dirty="0">
                <a:latin typeface="Times New Roman" pitchFamily="18" charset="0"/>
                <a:ea typeface="Times New Roman" pitchFamily="18" charset="0"/>
                <a:cs typeface="Times New Roman" pitchFamily="18" charset="0"/>
              </a:rPr>
              <a:t> (</a:t>
            </a:r>
            <a:r>
              <a:rPr lang="en-US" sz="2400" b="1" i="1" dirty="0">
                <a:ea typeface="Times New Roman" pitchFamily="18" charset="0"/>
                <a:cs typeface="Times New Roman" pitchFamily="18" charset="0"/>
              </a:rPr>
              <a:t>Q</a:t>
            </a:r>
            <a:r>
              <a:rPr lang="en-GB" sz="2400" b="1" i="1" dirty="0">
                <a:ea typeface="Times New Roman" pitchFamily="18" charset="0"/>
                <a:cs typeface="Times New Roman" pitchFamily="18" charset="0"/>
              </a:rPr>
              <a:t>, ·</a:t>
            </a:r>
            <a:r>
              <a:rPr lang="en-GB" sz="2400" b="1" i="1" dirty="0">
                <a:latin typeface="Times New Roman" pitchFamily="18" charset="0"/>
                <a:ea typeface="Times New Roman" pitchFamily="18" charset="0"/>
                <a:cs typeface="Times New Roman" pitchFamily="18" charset="0"/>
              </a:rPr>
              <a:t>)</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 and leader </a:t>
            </a:r>
            <a:r>
              <a:rPr lang="en-US" sz="2400" b="1" i="1" dirty="0">
                <a:latin typeface="Times New Roman" pitchFamily="18" charset="0"/>
                <a:cs typeface="Times New Roman" pitchFamily="18" charset="0"/>
              </a:rPr>
              <a:t>l</a:t>
            </a:r>
            <a:r>
              <a:rPr lang="en-US" sz="2400" dirty="0">
                <a:latin typeface="Times New Roman" pitchFamily="18" charset="0"/>
                <a:cs typeface="Times New Roman" pitchFamily="18" charset="0"/>
              </a:rPr>
              <a:t>. </a:t>
            </a:r>
          </a:p>
          <a:p>
            <a:pPr marL="542925" indent="0">
              <a:buNone/>
            </a:pPr>
            <a:r>
              <a:rPr lang="en-US" sz="2400" dirty="0">
                <a:latin typeface="Times New Roman" pitchFamily="18" charset="0"/>
                <a:cs typeface="Times New Roman" pitchFamily="18" charset="0"/>
              </a:rPr>
              <a:t>	Therefore this is a cryptosystem with symmetric keys.</a:t>
            </a:r>
          </a:p>
          <a:p>
            <a:pPr marL="542925" indent="0">
              <a:buNone/>
            </a:pPr>
            <a:r>
              <a:rPr lang="en-US" sz="2400" dirty="0">
                <a:latin typeface="Times New Roman" pitchFamily="18" charset="0"/>
                <a:cs typeface="Times New Roman" pitchFamily="18" charset="0"/>
              </a:rPr>
              <a:t>	This algorithm also works for left quasigroups. For right quasigroups results are similar, but we use two identities with operation </a:t>
            </a:r>
            <a:r>
              <a:rPr lang="ru-RU" sz="2400"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instead of the operation </a:t>
            </a:r>
            <a:r>
              <a:rPr lang="en-US" sz="2400" b="1" i="1" dirty="0">
                <a:latin typeface="Times New Roman" pitchFamily="18" charset="0"/>
                <a:cs typeface="Times New Roman" pitchFamily="18" charset="0"/>
              </a:rPr>
              <a:t>\</a:t>
            </a:r>
            <a:r>
              <a:rPr lang="en-US" sz="2400" dirty="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cstate="print">
            <a:lum bright="-20000" contrast="30000"/>
          </a:blip>
          <a:srcRect l="33984" t="65104" r="58399" b="24480"/>
          <a:stretch>
            <a:fillRect/>
          </a:stretch>
        </p:blipFill>
        <p:spPr bwMode="auto">
          <a:xfrm>
            <a:off x="3786182" y="1785926"/>
            <a:ext cx="1857388" cy="1428760"/>
          </a:xfrm>
          <a:prstGeom prst="rect">
            <a:avLst/>
          </a:prstGeom>
          <a:ln>
            <a:noFill/>
          </a:ln>
          <a:effectLst>
            <a:outerShdw blurRad="190500" algn="tl" rotWithShape="0">
              <a:srgbClr val="000000">
                <a:alpha val="70000"/>
              </a:srgbClr>
            </a:outerShdw>
          </a:effectLst>
        </p:spPr>
      </p:pic>
      <p:sp>
        <p:nvSpPr>
          <p:cNvPr id="7"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Some </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definitions</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5000"/>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8</a:t>
            </a:fld>
            <a:endParaRPr lang="ru-RU" dirty="0"/>
          </a:p>
        </p:txBody>
      </p:sp>
      <p:sp>
        <p:nvSpPr>
          <p:cNvPr id="10" name="Прямоугольник 9"/>
          <p:cNvSpPr/>
          <p:nvPr/>
        </p:nvSpPr>
        <p:spPr>
          <a:xfrm>
            <a:off x="214282" y="857232"/>
            <a:ext cx="8929718" cy="4431983"/>
          </a:xfrm>
          <a:prstGeom prst="rect">
            <a:avLst/>
          </a:prstGeom>
          <a:ln>
            <a:noFill/>
          </a:ln>
        </p:spPr>
        <p:txBody>
          <a:bodyPr wrap="square">
            <a:spAutoFit/>
          </a:bodyPr>
          <a:lstStyle/>
          <a:p>
            <a:pPr marL="361950">
              <a:buNone/>
            </a:pPr>
            <a:r>
              <a:rPr lang="en-US" sz="2400" b="1" dirty="0" smtClean="0">
                <a:latin typeface="Times New Roman" pitchFamily="18" charset="0"/>
                <a:cs typeface="Times New Roman" pitchFamily="18" charset="0"/>
              </a:rPr>
              <a:t>Definition. </a:t>
            </a:r>
            <a:r>
              <a:rPr lang="en-US" sz="2400" b="1" i="1" dirty="0">
                <a:latin typeface="Times New Roman" pitchFamily="18" charset="0"/>
                <a:cs typeface="Times New Roman" pitchFamily="18" charset="0"/>
              </a:rPr>
              <a:t>n</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ary groupoid</a:t>
            </a:r>
            <a:r>
              <a:rPr lang="en-GB" sz="2400" b="1" i="1" dirty="0">
                <a:latin typeface="Times New Roman" pitchFamily="18" charset="0"/>
                <a:ea typeface="Times New Roman" pitchFamily="18" charset="0"/>
                <a:cs typeface="Times New Roman" pitchFamily="18" charset="0"/>
              </a:rPr>
              <a:t> (</a:t>
            </a:r>
            <a:r>
              <a:rPr lang="en-US" sz="2400" b="1" i="1" dirty="0">
                <a:latin typeface="Times New Roman" pitchFamily="18" charset="0"/>
                <a:ea typeface="Times New Roman" pitchFamily="18" charset="0"/>
                <a:cs typeface="Times New Roman" pitchFamily="18" charset="0"/>
              </a:rPr>
              <a:t>Q</a:t>
            </a:r>
            <a:r>
              <a:rPr lang="en-GB" sz="2400" b="1" i="1" dirty="0">
                <a:latin typeface="Times New Roman" pitchFamily="18" charset="0"/>
                <a:ea typeface="Times New Roman" pitchFamily="18" charset="0"/>
                <a:cs typeface="Times New Roman" pitchFamily="18" charset="0"/>
              </a:rPr>
              <a:t>, f) </a:t>
            </a:r>
            <a:r>
              <a:rPr lang="en-GB" sz="2400" dirty="0">
                <a:latin typeface="Times New Roman" pitchFamily="18" charset="0"/>
                <a:ea typeface="Times New Roman" pitchFamily="18" charset="0"/>
                <a:cs typeface="Times New Roman" pitchFamily="18" charset="0"/>
              </a:rPr>
              <a:t>is called invertible on the </a:t>
            </a:r>
            <a:r>
              <a:rPr lang="en-GB" sz="2400" b="1" i="1" dirty="0">
                <a:latin typeface="Times New Roman" pitchFamily="18" charset="0"/>
                <a:ea typeface="Times New Roman" pitchFamily="18" charset="0"/>
                <a:cs typeface="Times New Roman" pitchFamily="18" charset="0"/>
              </a:rPr>
              <a:t>i</a:t>
            </a:r>
            <a:r>
              <a:rPr lang="en-GB" sz="2400" dirty="0">
                <a:latin typeface="Times New Roman" pitchFamily="18" charset="0"/>
                <a:ea typeface="Times New Roman" pitchFamily="18" charset="0"/>
                <a:cs typeface="Times New Roman" pitchFamily="18" charset="0"/>
              </a:rPr>
              <a:t>-th place, </a:t>
            </a:r>
            <a:r>
              <a:rPr lang="en-GB" sz="2400" b="1" i="1" dirty="0">
                <a:latin typeface="Times New Roman" pitchFamily="18" charset="0"/>
                <a:ea typeface="Times New Roman" pitchFamily="18" charset="0"/>
                <a:cs typeface="Times New Roman" pitchFamily="18" charset="0"/>
              </a:rPr>
              <a:t>i=1,2...n , </a:t>
            </a:r>
            <a:r>
              <a:rPr lang="en-GB" sz="2400" dirty="0">
                <a:latin typeface="Times New Roman" pitchFamily="18" charset="0"/>
                <a:ea typeface="Times New Roman" pitchFamily="18" charset="0"/>
                <a:cs typeface="Times New Roman" pitchFamily="18" charset="0"/>
              </a:rPr>
              <a:t>if the equation: </a:t>
            </a:r>
          </a:p>
          <a:p>
            <a:pPr marL="361950">
              <a:buNone/>
            </a:pPr>
            <a:r>
              <a:rPr lang="en-GB" sz="2400" dirty="0">
                <a:latin typeface="Times New Roman" pitchFamily="18" charset="0"/>
                <a:ea typeface="Times New Roman" pitchFamily="18" charset="0"/>
                <a:cs typeface="Times New Roman" pitchFamily="18" charset="0"/>
              </a:rPr>
              <a:t>                                                                                                    </a:t>
            </a:r>
            <a:r>
              <a:rPr lang="en-GB" sz="2400" b="1" dirty="0">
                <a:latin typeface="Times New Roman" pitchFamily="18" charset="0"/>
                <a:ea typeface="Times New Roman" pitchFamily="18" charset="0"/>
                <a:cs typeface="Times New Roman" pitchFamily="18" charset="0"/>
              </a:rPr>
              <a:t>(</a:t>
            </a:r>
            <a:r>
              <a:rPr lang="ru-RU" sz="2400" b="1" dirty="0">
                <a:latin typeface="Times New Roman" pitchFamily="18" charset="0"/>
                <a:ea typeface="Times New Roman" pitchFamily="18" charset="0"/>
                <a:cs typeface="Times New Roman" pitchFamily="18" charset="0"/>
              </a:rPr>
              <a:t>6</a:t>
            </a:r>
            <a:r>
              <a:rPr lang="en-GB" sz="2400" b="1" dirty="0">
                <a:latin typeface="Times New Roman" pitchFamily="18" charset="0"/>
                <a:ea typeface="Times New Roman" pitchFamily="18" charset="0"/>
                <a:cs typeface="Times New Roman" pitchFamily="18" charset="0"/>
              </a:rPr>
              <a:t>)</a:t>
            </a:r>
          </a:p>
          <a:p>
            <a:pPr marL="361950">
              <a:buNone/>
            </a:pPr>
            <a:endParaRPr lang="en-US" sz="2400" dirty="0">
              <a:latin typeface="Times New Roman" pitchFamily="18" charset="0"/>
              <a:cs typeface="Times New Roman" pitchFamily="18" charset="0"/>
            </a:endParaRPr>
          </a:p>
          <a:p>
            <a:pPr marL="361950">
              <a:buNone/>
            </a:pPr>
            <a:r>
              <a:rPr lang="en-US" sz="2400" dirty="0">
                <a:latin typeface="Times New Roman" pitchFamily="18" charset="0"/>
                <a:cs typeface="Times New Roman" pitchFamily="18" charset="0"/>
              </a:rPr>
              <a:t>has unique solution for any elements</a:t>
            </a:r>
          </a:p>
          <a:p>
            <a:pPr marL="361950"/>
            <a:r>
              <a:rPr lang="en-US" sz="2400" dirty="0">
                <a:latin typeface="Times New Roman" pitchFamily="18" charset="0"/>
                <a:cs typeface="Times New Roman" pitchFamily="18" charset="0"/>
              </a:rPr>
              <a:t>In this case operation:</a:t>
            </a:r>
          </a:p>
          <a:p>
            <a:pPr marL="361950"/>
            <a:endParaRPr lang="en-US" sz="2400" dirty="0">
              <a:latin typeface="Times New Roman" pitchFamily="18" charset="0"/>
              <a:cs typeface="Times New Roman" pitchFamily="18" charset="0"/>
            </a:endParaRPr>
          </a:p>
          <a:p>
            <a:pPr marL="361950"/>
            <a:r>
              <a:rPr lang="en-GB" sz="2400" b="1" dirty="0">
                <a:latin typeface="Times New Roman" pitchFamily="18" charset="0"/>
                <a:ea typeface="Times New Roman" pitchFamily="18" charset="0"/>
                <a:cs typeface="Times New Roman" pitchFamily="18" charset="0"/>
              </a:rPr>
              <a:t>                                                                                                     (</a:t>
            </a:r>
            <a:r>
              <a:rPr lang="ru-RU" sz="2400" b="1" dirty="0">
                <a:latin typeface="Times New Roman" pitchFamily="18" charset="0"/>
                <a:ea typeface="Times New Roman" pitchFamily="18" charset="0"/>
                <a:cs typeface="Times New Roman" pitchFamily="18" charset="0"/>
              </a:rPr>
              <a:t>7</a:t>
            </a:r>
            <a:r>
              <a:rPr lang="en-GB" sz="2400" b="1" dirty="0">
                <a:latin typeface="Times New Roman" pitchFamily="18" charset="0"/>
                <a:ea typeface="Times New Roman" pitchFamily="18" charset="0"/>
                <a:cs typeface="Times New Roman" pitchFamily="18" charset="0"/>
              </a:rPr>
              <a:t>)</a:t>
            </a:r>
            <a:endParaRPr lang="en-US" sz="2400" dirty="0">
              <a:latin typeface="Times New Roman" pitchFamily="18" charset="0"/>
              <a:cs typeface="Times New Roman" pitchFamily="18" charset="0"/>
            </a:endParaRPr>
          </a:p>
          <a:p>
            <a:pPr marL="361950"/>
            <a:endParaRPr lang="en-US" sz="2400" dirty="0">
              <a:latin typeface="Times New Roman" pitchFamily="18" charset="0"/>
              <a:cs typeface="Times New Roman" pitchFamily="18" charset="0"/>
            </a:endParaRPr>
          </a:p>
          <a:p>
            <a:pPr marL="361950"/>
            <a:r>
              <a:rPr lang="en-US" sz="2400" dirty="0">
                <a:latin typeface="Times New Roman" pitchFamily="18" charset="0"/>
                <a:cs typeface="Times New Roman" pitchFamily="18" charset="0"/>
              </a:rPr>
              <a:t>is defined in unique way and we have for them:</a:t>
            </a:r>
          </a:p>
          <a:p>
            <a:pPr marL="361950"/>
            <a:endParaRPr lang="en-US" dirty="0"/>
          </a:p>
          <a:p>
            <a:pPr marL="361950">
              <a:buNone/>
            </a:pPr>
            <a:r>
              <a:rPr lang="en-US" sz="2400" b="1" dirty="0">
                <a:latin typeface="Times New Roman" pitchFamily="18" charset="0"/>
                <a:cs typeface="Times New Roman" pitchFamily="18" charset="0"/>
              </a:rPr>
              <a:t>                                                                                                      </a:t>
            </a:r>
            <a:r>
              <a:rPr lang="en-GB" sz="2400" b="1" dirty="0">
                <a:latin typeface="Times New Roman" pitchFamily="18" charset="0"/>
                <a:cs typeface="Times New Roman" pitchFamily="18" charset="0"/>
              </a:rPr>
              <a:t>(</a:t>
            </a:r>
            <a:r>
              <a:rPr lang="ru-RU" sz="2400" b="1" dirty="0">
                <a:latin typeface="Times New Roman" pitchFamily="18" charset="0"/>
                <a:cs typeface="Times New Roman" pitchFamily="18" charset="0"/>
              </a:rPr>
              <a:t>8</a:t>
            </a:r>
            <a:r>
              <a:rPr lang="en-GB" sz="2400" b="1" dirty="0">
                <a:latin typeface="Times New Roman" pitchFamily="18" charset="0"/>
                <a:cs typeface="Times New Roman" pitchFamily="18" charset="0"/>
              </a:rPr>
              <a:t>)</a:t>
            </a:r>
          </a:p>
        </p:txBody>
      </p:sp>
      <p:pic>
        <p:nvPicPr>
          <p:cNvPr id="4098" name="Picture 2"/>
          <p:cNvPicPr>
            <a:picLocks noChangeAspect="1" noChangeArrowheads="1"/>
          </p:cNvPicPr>
          <p:nvPr/>
        </p:nvPicPr>
        <p:blipFill>
          <a:blip r:embed="rId4" cstate="print">
            <a:lum bright="-20000" contrast="30000"/>
          </a:blip>
          <a:srcRect l="31055" t="67708" r="51953" b="28125"/>
          <a:stretch>
            <a:fillRect/>
          </a:stretch>
        </p:blipFill>
        <p:spPr bwMode="auto">
          <a:xfrm>
            <a:off x="2643174" y="1643050"/>
            <a:ext cx="4661330" cy="642942"/>
          </a:xfrm>
          <a:prstGeom prst="rect">
            <a:avLst/>
          </a:prstGeom>
          <a:noFill/>
          <a:ln w="9525">
            <a:solidFill>
              <a:schemeClr val="tx2">
                <a:lumMod val="75000"/>
              </a:schemeClr>
            </a:solidFill>
            <a:miter lim="800000"/>
            <a:headEnd/>
            <a:tailEnd/>
          </a:ln>
          <a:effectLst/>
        </p:spPr>
      </p:pic>
      <p:pic>
        <p:nvPicPr>
          <p:cNvPr id="4099" name="Picture 3"/>
          <p:cNvPicPr>
            <a:picLocks noChangeAspect="1" noChangeArrowheads="1"/>
          </p:cNvPicPr>
          <p:nvPr/>
        </p:nvPicPr>
        <p:blipFill>
          <a:blip r:embed="rId5" cstate="print">
            <a:clrChange>
              <a:clrFrom>
                <a:srgbClr val="FFFFFF"/>
              </a:clrFrom>
              <a:clrTo>
                <a:srgbClr val="FFFFFF">
                  <a:alpha val="0"/>
                </a:srgbClr>
              </a:clrTo>
            </a:clrChange>
            <a:lum bright="-20000" contrast="30000"/>
          </a:blip>
          <a:srcRect l="30469" t="64584" r="54556" b="30208"/>
          <a:stretch>
            <a:fillRect/>
          </a:stretch>
        </p:blipFill>
        <p:spPr bwMode="auto">
          <a:xfrm>
            <a:off x="4929190" y="2143116"/>
            <a:ext cx="3651276" cy="71438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00" name="Picture 4"/>
          <p:cNvPicPr>
            <a:picLocks noChangeAspect="1" noChangeArrowheads="1"/>
          </p:cNvPicPr>
          <p:nvPr/>
        </p:nvPicPr>
        <p:blipFill>
          <a:blip r:embed="rId6" cstate="print">
            <a:lum bright="-20000" contrast="30000"/>
          </a:blip>
          <a:srcRect l="34180" t="64583" r="45898" b="29167"/>
          <a:stretch>
            <a:fillRect/>
          </a:stretch>
        </p:blipFill>
        <p:spPr bwMode="auto">
          <a:xfrm>
            <a:off x="2428860" y="3214686"/>
            <a:ext cx="5262599" cy="928694"/>
          </a:xfrm>
          <a:prstGeom prst="rect">
            <a:avLst/>
          </a:prstGeom>
          <a:noFill/>
          <a:ln w="9525">
            <a:solidFill>
              <a:schemeClr val="tx2">
                <a:lumMod val="75000"/>
              </a:schemeClr>
            </a:solidFill>
            <a:miter lim="800000"/>
            <a:headEnd/>
            <a:tailEnd/>
          </a:ln>
          <a:effectLst/>
        </p:spPr>
      </p:pic>
      <p:pic>
        <p:nvPicPr>
          <p:cNvPr id="4101" name="Picture 5"/>
          <p:cNvPicPr>
            <a:picLocks noChangeAspect="1" noChangeArrowheads="1"/>
          </p:cNvPicPr>
          <p:nvPr/>
        </p:nvPicPr>
        <p:blipFill>
          <a:blip r:embed="rId7" cstate="print">
            <a:clrChange>
              <a:clrFrom>
                <a:srgbClr val="FFFFFF"/>
              </a:clrFrom>
              <a:clrTo>
                <a:srgbClr val="FFFFFF">
                  <a:alpha val="0"/>
                </a:srgbClr>
              </a:clrTo>
            </a:clrChange>
            <a:lum bright="-20000" contrast="30000"/>
          </a:blip>
          <a:srcRect l="35351" t="50000" r="31250" b="39583"/>
          <a:stretch>
            <a:fillRect/>
          </a:stretch>
        </p:blipFill>
        <p:spPr bwMode="auto">
          <a:xfrm>
            <a:off x="428596" y="4500570"/>
            <a:ext cx="8143932" cy="1428760"/>
          </a:xfrm>
          <a:prstGeom prst="rect">
            <a:avLst/>
          </a:prstGeom>
          <a:noFill/>
          <a:ln w="9525">
            <a:noFill/>
            <a:miter lim="800000"/>
            <a:headEnd/>
            <a:tailEnd/>
          </a:ln>
          <a:effectLst/>
        </p:spPr>
      </p:pic>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Some </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definitions</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Tree>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725C68B6-61C2-468F-89AB-4B9F7531AA68}" type="slidenum">
              <a:rPr lang="ru-RU" smtClean="0"/>
              <a:pPr/>
              <a:t>9</a:t>
            </a:fld>
            <a:endParaRPr lang="ru-RU" dirty="0"/>
          </a:p>
        </p:txBody>
      </p:sp>
      <p:sp>
        <p:nvSpPr>
          <p:cNvPr id="13" name="Заголовок 5"/>
          <p:cNvSpPr txBox="1">
            <a:spLocks/>
          </p:cNvSpPr>
          <p:nvPr/>
        </p:nvSpPr>
        <p:spPr>
          <a:xfrm>
            <a:off x="0" y="142852"/>
            <a:ext cx="9144000" cy="1214438"/>
          </a:xfrm>
          <a:prstGeom prst="rect">
            <a:avLst/>
          </a:prstGeom>
        </p:spPr>
        <p:txBody>
          <a:bodyPr vert="horz" lIns="91440" tIns="45720" rIns="91440" bIns="45720" rtlCol="0" anchor="ctr">
            <a:noAutofit/>
          </a:bodyPr>
          <a:lstStyle/>
          <a:p>
            <a:pPr marL="542925"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solidFill>
                    <a:schemeClr val="tx2">
                      <a:lumMod val="50000"/>
                    </a:schemeClr>
                  </a:solidFill>
                </a:ln>
                <a:solidFill>
                  <a:schemeClr val="tx2">
                    <a:lumMod val="75000"/>
                  </a:schemeClr>
                </a:solidFill>
                <a:effectLst/>
                <a:uLnTx/>
                <a:uFillTx/>
                <a:latin typeface="Monotype Corsiva" pitchFamily="66" charset="0"/>
                <a:ea typeface="+mj-ea"/>
                <a:cs typeface="+mj-cs"/>
              </a:rPr>
              <a:t>Some </a:t>
            </a:r>
            <a: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t>definitions</a:t>
            </a:r>
            <a:br>
              <a:rPr kumimoji="0" lang="en-US" sz="3200" b="1"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mj-cs"/>
              </a:rPr>
            </a:br>
            <a:endParaRPr kumimoji="0" lang="en-US" sz="4300" b="0" i="0" u="none" strike="noStrike" kern="1200" cap="none" spc="0" normalizeH="0" baseline="0" noProof="0" dirty="0">
              <a:ln>
                <a:solidFill>
                  <a:schemeClr val="tx2">
                    <a:lumMod val="50000"/>
                  </a:schemeClr>
                </a:solidFill>
              </a:ln>
              <a:solidFill>
                <a:schemeClr val="tx2">
                  <a:lumMod val="75000"/>
                </a:schemeClr>
              </a:solidFill>
              <a:effectLst/>
              <a:uLnTx/>
              <a:uFillTx/>
              <a:latin typeface="Monotype Corsiva" pitchFamily="66" charset="0"/>
              <a:ea typeface="+mj-ea"/>
              <a:cs typeface="Arial" pitchFamily="34" charset="0"/>
            </a:endParaRPr>
          </a:p>
        </p:txBody>
      </p:sp>
      <p:sp>
        <p:nvSpPr>
          <p:cNvPr id="12" name="Прямоугольник 11"/>
          <p:cNvSpPr/>
          <p:nvPr/>
        </p:nvSpPr>
        <p:spPr>
          <a:xfrm>
            <a:off x="8429620" y="1643050"/>
            <a:ext cx="714380" cy="461665"/>
          </a:xfrm>
          <a:prstGeom prst="rect">
            <a:avLst/>
          </a:prstGeom>
        </p:spPr>
        <p:txBody>
          <a:bodyPr wrap="square">
            <a:spAutoFit/>
          </a:bodyPr>
          <a:lstStyle/>
          <a:p>
            <a:r>
              <a:rPr lang="en-GB" sz="2400" b="1" dirty="0">
                <a:latin typeface="Times New Roman" pitchFamily="18" charset="0"/>
                <a:ea typeface="Times New Roman" pitchFamily="18" charset="0"/>
                <a:cs typeface="Times New Roman" pitchFamily="18" charset="0"/>
              </a:rPr>
              <a:t>(</a:t>
            </a:r>
            <a:r>
              <a:rPr lang="en-US" sz="2400" b="1" dirty="0">
                <a:latin typeface="Times New Roman" pitchFamily="18" charset="0"/>
                <a:ea typeface="Times New Roman" pitchFamily="18" charset="0"/>
                <a:cs typeface="Times New Roman" pitchFamily="18" charset="0"/>
              </a:rPr>
              <a:t>9</a:t>
            </a:r>
            <a:r>
              <a:rPr lang="en-GB" sz="2400" b="1" dirty="0">
                <a:latin typeface="Times New Roman" pitchFamily="18" charset="0"/>
                <a:ea typeface="Times New Roman" pitchFamily="18" charset="0"/>
                <a:cs typeface="Times New Roman" pitchFamily="18" charset="0"/>
              </a:rPr>
              <a:t>)</a:t>
            </a:r>
            <a:endParaRPr lang="ru-RU" sz="2400" dirty="0"/>
          </a:p>
        </p:txBody>
      </p:sp>
      <p:pic>
        <p:nvPicPr>
          <p:cNvPr id="3074" name="Picture 2"/>
          <p:cNvPicPr>
            <a:picLocks noChangeAspect="1" noChangeArrowheads="1"/>
          </p:cNvPicPr>
          <p:nvPr/>
        </p:nvPicPr>
        <p:blipFill>
          <a:blip r:embed="rId4">
            <a:clrChange>
              <a:clrFrom>
                <a:srgbClr val="FFFFFF"/>
              </a:clrFrom>
              <a:clrTo>
                <a:srgbClr val="FFFFFF">
                  <a:alpha val="0"/>
                </a:srgbClr>
              </a:clrTo>
            </a:clrChange>
            <a:lum bright="-20000" contrast="30000"/>
          </a:blip>
          <a:srcRect l="19922" t="34375" r="28515" b="54590"/>
          <a:stretch>
            <a:fillRect/>
          </a:stretch>
        </p:blipFill>
        <p:spPr bwMode="auto">
          <a:xfrm>
            <a:off x="242826" y="642918"/>
            <a:ext cx="8901174" cy="1071570"/>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a:clrChange>
              <a:clrFrom>
                <a:srgbClr val="FFFFFF"/>
              </a:clrFrom>
              <a:clrTo>
                <a:srgbClr val="FFFFFF">
                  <a:alpha val="0"/>
                </a:srgbClr>
              </a:clrTo>
            </a:clrChange>
            <a:lum bright="-20000" contrast="30000"/>
          </a:blip>
          <a:srcRect l="19531" t="53125" r="35351" b="29167"/>
          <a:stretch>
            <a:fillRect/>
          </a:stretch>
        </p:blipFill>
        <p:spPr bwMode="auto">
          <a:xfrm>
            <a:off x="279417" y="4214818"/>
            <a:ext cx="8585166" cy="18954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clrChange>
              <a:clrFrom>
                <a:srgbClr val="FFFFFF"/>
              </a:clrFrom>
              <a:clrTo>
                <a:srgbClr val="FFFFFF">
                  <a:alpha val="0"/>
                </a:srgbClr>
              </a:clrTo>
            </a:clrChange>
            <a:lum bright="-20000" contrast="30000"/>
          </a:blip>
          <a:srcRect l="24219" t="39583" r="30664" b="45833"/>
          <a:stretch>
            <a:fillRect/>
          </a:stretch>
        </p:blipFill>
        <p:spPr bwMode="auto">
          <a:xfrm>
            <a:off x="785785" y="2714620"/>
            <a:ext cx="8251089" cy="1500198"/>
          </a:xfrm>
          <a:prstGeom prst="rect">
            <a:avLst/>
          </a:prstGeom>
          <a:noFill/>
          <a:ln w="9525">
            <a:noFill/>
            <a:miter lim="800000"/>
            <a:headEnd/>
            <a:tailEnd/>
          </a:ln>
          <a:effectLst/>
        </p:spPr>
      </p:pic>
      <p:sp>
        <p:nvSpPr>
          <p:cNvPr id="10" name="Прямоугольник 9"/>
          <p:cNvSpPr/>
          <p:nvPr/>
        </p:nvSpPr>
        <p:spPr>
          <a:xfrm>
            <a:off x="8001024" y="5500702"/>
            <a:ext cx="697627" cy="461665"/>
          </a:xfrm>
          <a:prstGeom prst="rect">
            <a:avLst/>
          </a:prstGeom>
        </p:spPr>
        <p:txBody>
          <a:bodyPr wrap="none">
            <a:spAutoFit/>
          </a:bodyPr>
          <a:lstStyle/>
          <a:p>
            <a:r>
              <a:rPr lang="en-US" sz="2400" b="1" dirty="0">
                <a:latin typeface="Times New Roman" pitchFamily="18" charset="0"/>
                <a:cs typeface="Times New Roman" pitchFamily="18" charset="0"/>
              </a:rPr>
              <a:t>(</a:t>
            </a:r>
            <a:r>
              <a:rPr lang="ru-RU" sz="2400" b="1" dirty="0">
                <a:latin typeface="Times New Roman" pitchFamily="18" charset="0"/>
                <a:cs typeface="Times New Roman" pitchFamily="18" charset="0"/>
              </a:rPr>
              <a:t>10</a:t>
            </a:r>
            <a:r>
              <a:rPr lang="en-US" sz="2400" b="1" dirty="0">
                <a:latin typeface="Times New Roman" pitchFamily="18" charset="0"/>
                <a:cs typeface="Times New Roman" pitchFamily="18" charset="0"/>
              </a:rPr>
              <a:t>)</a:t>
            </a:r>
            <a:endParaRPr lang="ru-RU" sz="2400" dirty="0"/>
          </a:p>
        </p:txBody>
      </p:sp>
      <p:pic>
        <p:nvPicPr>
          <p:cNvPr id="1026" name="Picture 2"/>
          <p:cNvPicPr>
            <a:picLocks noChangeAspect="1" noChangeArrowheads="1"/>
          </p:cNvPicPr>
          <p:nvPr/>
        </p:nvPicPr>
        <p:blipFill>
          <a:blip r:embed="rId7">
            <a:clrChange>
              <a:clrFrom>
                <a:srgbClr val="FFFFFF"/>
              </a:clrFrom>
              <a:clrTo>
                <a:srgbClr val="FFFFFF">
                  <a:alpha val="0"/>
                </a:srgbClr>
              </a:clrTo>
            </a:clrChange>
            <a:lum bright="-20000" contrast="30000"/>
          </a:blip>
          <a:srcRect l="19922" t="37500" r="32031" b="52083"/>
          <a:stretch>
            <a:fillRect/>
          </a:stretch>
        </p:blipFill>
        <p:spPr bwMode="auto">
          <a:xfrm>
            <a:off x="214282" y="1571612"/>
            <a:ext cx="8201089" cy="1000133"/>
          </a:xfrm>
          <a:prstGeom prst="rect">
            <a:avLst/>
          </a:prstGeom>
          <a:noFill/>
          <a:ln w="9525">
            <a:noFill/>
            <a:miter lim="800000"/>
            <a:headEnd/>
            <a:tailEnd/>
          </a:ln>
          <a:effectLst/>
        </p:spPr>
      </p:pic>
    </p:spTree>
  </p:cSld>
  <p:clrMapOvr>
    <a:masterClrMapping/>
  </p:clrMapOvr>
  <p:transition spd="slow">
    <p:pull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5488</TotalTime>
  <Words>3385</Words>
  <Application>Microsoft Office PowerPoint</Application>
  <PresentationFormat>Экран (4:3)</PresentationFormat>
  <Paragraphs>553</Paragraphs>
  <Slides>53</Slides>
  <Notes>47</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Презентация PowerPoint</vt:lpstr>
      <vt:lpstr>Content</vt:lpstr>
      <vt:lpstr> Introduction  </vt:lpstr>
      <vt:lpstr>Some definitions </vt:lpstr>
      <vt:lpstr>Some definitions </vt:lpstr>
      <vt:lpstr>Some definitions </vt:lpstr>
      <vt:lpstr>Презентация PowerPoint</vt:lpstr>
      <vt:lpstr>Презентация PowerPoint</vt:lpstr>
      <vt:lpstr>Презентация PowerPoint</vt:lpstr>
      <vt:lpstr>Chosen ciphertext attack  </vt:lpstr>
      <vt:lpstr>Chosen ciphertext attack  </vt:lpstr>
      <vt:lpstr>Chosen ciphertext attack  </vt:lpstr>
      <vt:lpstr>Chosen ciphertext attack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References </vt:lpstr>
      <vt:lpstr> References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Саша</dc:creator>
  <cp:lastModifiedBy>Алексей</cp:lastModifiedBy>
  <cp:revision>471</cp:revision>
  <dcterms:created xsi:type="dcterms:W3CDTF">2017-10-01T12:40:07Z</dcterms:created>
  <dcterms:modified xsi:type="dcterms:W3CDTF">2019-07-11T18:47:03Z</dcterms:modified>
</cp:coreProperties>
</file>